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1" r:id="rId2"/>
    <p:sldId id="256" r:id="rId3"/>
    <p:sldId id="257" r:id="rId4"/>
    <p:sldId id="258" r:id="rId5"/>
    <p:sldId id="259" r:id="rId6"/>
    <p:sldId id="261" r:id="rId7"/>
    <p:sldId id="260" r:id="rId8"/>
    <p:sldId id="262" r:id="rId9"/>
    <p:sldId id="263" r:id="rId10"/>
    <p:sldId id="270" r:id="rId11"/>
    <p:sldId id="265" r:id="rId12"/>
    <p:sldId id="264" r:id="rId13"/>
    <p:sldId id="266" r:id="rId14"/>
    <p:sldId id="267" r:id="rId15"/>
    <p:sldId id="268" r:id="rId16"/>
    <p:sldId id="269" r:id="rId17"/>
    <p:sldId id="272" r:id="rId18"/>
    <p:sldId id="294"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C9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C6204157-77AB-46E8-B94C-FEAD8FC4F4D2}" type="datetimeFigureOut">
              <a:rPr lang="en-US" smtClean="0"/>
              <a:pPr/>
              <a:t>3/8/2010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2C04E5FE-6EBF-4E51-9D26-97BD2CE78D4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204157-77AB-46E8-B94C-FEAD8FC4F4D2}" type="datetimeFigureOut">
              <a:rPr lang="en-US" smtClean="0"/>
              <a:pPr/>
              <a:t>3/8/2010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04E5FE-6EBF-4E51-9D26-97BD2CE78D4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6204157-77AB-46E8-B94C-FEAD8FC4F4D2}" type="datetimeFigureOut">
              <a:rPr lang="en-US" smtClean="0"/>
              <a:pPr/>
              <a:t>3/8/2010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04E5FE-6EBF-4E51-9D26-97BD2CE78D4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C6204157-77AB-46E8-B94C-FEAD8FC4F4D2}" type="datetimeFigureOut">
              <a:rPr lang="en-US" smtClean="0"/>
              <a:pPr/>
              <a:t>3/8/2010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2C04E5FE-6EBF-4E51-9D26-97BD2CE78D4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C6204157-77AB-46E8-B94C-FEAD8FC4F4D2}" type="datetimeFigureOut">
              <a:rPr lang="en-US" smtClean="0"/>
              <a:pPr/>
              <a:t>3/8/2010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2C04E5FE-6EBF-4E51-9D26-97BD2CE78D43}"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C6204157-77AB-46E8-B94C-FEAD8FC4F4D2}" type="datetimeFigureOut">
              <a:rPr lang="en-US" smtClean="0"/>
              <a:pPr/>
              <a:t>3/8/2010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2C04E5FE-6EBF-4E51-9D26-97BD2CE78D4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C6204157-77AB-46E8-B94C-FEAD8FC4F4D2}" type="datetimeFigureOut">
              <a:rPr lang="en-US" smtClean="0"/>
              <a:pPr/>
              <a:t>3/8/2010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2C04E5FE-6EBF-4E51-9D26-97BD2CE78D4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6204157-77AB-46E8-B94C-FEAD8FC4F4D2}" type="datetimeFigureOut">
              <a:rPr lang="en-US" smtClean="0"/>
              <a:pPr/>
              <a:t>3/8/2010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04E5FE-6EBF-4E51-9D26-97BD2CE78D4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C6204157-77AB-46E8-B94C-FEAD8FC4F4D2}" type="datetimeFigureOut">
              <a:rPr lang="en-US" smtClean="0"/>
              <a:pPr/>
              <a:t>3/8/2010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2C04E5FE-6EBF-4E51-9D26-97BD2CE78D4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C6204157-77AB-46E8-B94C-FEAD8FC4F4D2}" type="datetimeFigureOut">
              <a:rPr lang="en-US" smtClean="0"/>
              <a:pPr/>
              <a:t>3/8/2010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2C04E5FE-6EBF-4E51-9D26-97BD2CE78D4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C6204157-77AB-46E8-B94C-FEAD8FC4F4D2}" type="datetimeFigureOut">
              <a:rPr lang="en-US" smtClean="0"/>
              <a:pPr/>
              <a:t>3/8/2010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2C04E5FE-6EBF-4E51-9D26-97BD2CE78D4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C6204157-77AB-46E8-B94C-FEAD8FC4F4D2}" type="datetimeFigureOut">
              <a:rPr lang="en-US" smtClean="0"/>
              <a:pPr/>
              <a:t>3/8/2010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2C04E5FE-6EBF-4E51-9D26-97BD2CE78D4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6mwp9Aw96hU" TargetMode="Externa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hyperlink" Target="http://www.youtube.com/watch?v=v5Z3cyR7WGQ&amp;feature=related" TargetMode="Externa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6.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jpeg"/><Relationship Id="rId11" Type="http://schemas.openxmlformats.org/officeDocument/2006/relationships/hyperlink" Target="http://writeworld.org/images%20for%20Carnatic%20site/Mridangam_transparent.png" TargetMode="External"/><Relationship Id="rId5" Type="http://schemas.openxmlformats.org/officeDocument/2006/relationships/image" Target="../media/image10.jpeg"/><Relationship Id="rId10" Type="http://schemas.openxmlformats.org/officeDocument/2006/relationships/image" Target="../media/image15.jpeg"/><Relationship Id="rId4" Type="http://schemas.openxmlformats.org/officeDocument/2006/relationships/image" Target="../media/image9.jpeg"/><Relationship Id="rId9"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1464"/>
            <a:ext cx="7696200" cy="1328736"/>
          </a:xfrm>
        </p:spPr>
        <p:txBody>
          <a:bodyPr/>
          <a:lstStyle/>
          <a:p>
            <a:r>
              <a:rPr lang="en-US" dirty="0" err="1" smtClean="0"/>
              <a:t>Indias</a:t>
            </a:r>
            <a:r>
              <a:rPr lang="en-US" dirty="0" smtClean="0"/>
              <a:t> pop culture from ancient times to present!</a:t>
            </a:r>
            <a:endParaRPr lang="en-US" dirty="0"/>
          </a:p>
        </p:txBody>
      </p:sp>
      <p:sp>
        <p:nvSpPr>
          <p:cNvPr id="3" name="Text Placeholder 2"/>
          <p:cNvSpPr>
            <a:spLocks noGrp="1"/>
          </p:cNvSpPr>
          <p:nvPr>
            <p:ph type="body" idx="1"/>
          </p:nvPr>
        </p:nvSpPr>
        <p:spPr>
          <a:xfrm>
            <a:off x="381000" y="1633536"/>
            <a:ext cx="7086600" cy="576264"/>
          </a:xfrm>
        </p:spPr>
        <p:txBody>
          <a:bodyPr/>
          <a:lstStyle/>
          <a:p>
            <a:r>
              <a:rPr lang="en-US" dirty="0" smtClean="0"/>
              <a:t>By: Stephanie </a:t>
            </a:r>
            <a:r>
              <a:rPr lang="en-US" dirty="0" err="1" smtClean="0"/>
              <a:t>Mitschele</a:t>
            </a:r>
            <a:r>
              <a:rPr lang="en-US" dirty="0" smtClean="0"/>
              <a:t> and </a:t>
            </a:r>
            <a:r>
              <a:rPr lang="en-US" dirty="0" err="1" smtClean="0"/>
              <a:t>Vallie</a:t>
            </a:r>
            <a:r>
              <a:rPr lang="en-US" dirty="0" smtClean="0"/>
              <a:t> Etienne</a:t>
            </a:r>
          </a:p>
          <a:p>
            <a:endParaRPr lang="en-US" dirty="0"/>
          </a:p>
        </p:txBody>
      </p:sp>
      <p:pic>
        <p:nvPicPr>
          <p:cNvPr id="4" name="Picture 4" descr="http://3.bp.blogspot.com/_G7la-BXebak/Su3jBg_RGAI/AAAAAAAACos/gYAky62HK7Y/s320/music-notes.jpg"/>
          <p:cNvPicPr>
            <a:picLocks noChangeAspect="1" noChangeArrowheads="1"/>
          </p:cNvPicPr>
          <p:nvPr/>
        </p:nvPicPr>
        <p:blipFill>
          <a:blip r:embed="rId2" cstate="print"/>
          <a:srcRect/>
          <a:stretch>
            <a:fillRect/>
          </a:stretch>
        </p:blipFill>
        <p:spPr bwMode="auto">
          <a:xfrm>
            <a:off x="5410200" y="3276600"/>
            <a:ext cx="3048000" cy="3048000"/>
          </a:xfrm>
          <a:prstGeom prst="rect">
            <a:avLst/>
          </a:prstGeom>
          <a:noFill/>
        </p:spPr>
      </p:pic>
      <p:pic>
        <p:nvPicPr>
          <p:cNvPr id="5" name="Picture 2" descr="http://www.jhu.edu/aidjhu/aparna_sindoor.jpg"/>
          <p:cNvPicPr>
            <a:picLocks noChangeAspect="1" noChangeArrowheads="1"/>
          </p:cNvPicPr>
          <p:nvPr/>
        </p:nvPicPr>
        <p:blipFill>
          <a:blip r:embed="rId3" cstate="print"/>
          <a:srcRect/>
          <a:stretch>
            <a:fillRect/>
          </a:stretch>
        </p:blipFill>
        <p:spPr bwMode="auto">
          <a:xfrm rot="20963604">
            <a:off x="1905000" y="3048000"/>
            <a:ext cx="2222929" cy="299085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p:txBody>
          <a:bodyPr/>
          <a:lstStyle/>
          <a:p>
            <a:r>
              <a:rPr lang="en-US" dirty="0" smtClean="0"/>
              <a:t>Examples of some Classic </a:t>
            </a:r>
            <a:r>
              <a:rPr lang="en-US" smtClean="0"/>
              <a:t>Indian Music</a:t>
            </a:r>
            <a:endParaRPr lang="en-US"/>
          </a:p>
        </p:txBody>
      </p:sp>
      <p:sp>
        <p:nvSpPr>
          <p:cNvPr id="6" name="Picture Placeholder 5"/>
          <p:cNvSpPr>
            <a:spLocks noGrp="1"/>
          </p:cNvSpPr>
          <p:nvPr>
            <p:ph type="pic" idx="1"/>
          </p:nvPr>
        </p:nvSpPr>
        <p:spPr/>
      </p:sp>
      <p:sp>
        <p:nvSpPr>
          <p:cNvPr id="7" name="Rectangle 6"/>
          <p:cNvSpPr/>
          <p:nvPr/>
        </p:nvSpPr>
        <p:spPr>
          <a:xfrm>
            <a:off x="1828800" y="1524000"/>
            <a:ext cx="6019800" cy="646331"/>
          </a:xfrm>
          <a:prstGeom prst="rect">
            <a:avLst/>
          </a:prstGeom>
        </p:spPr>
        <p:txBody>
          <a:bodyPr wrap="square">
            <a:spAutoFit/>
          </a:bodyPr>
          <a:lstStyle/>
          <a:p>
            <a:r>
              <a:rPr lang="en-US" dirty="0" smtClean="0">
                <a:hlinkClick r:id="rId2"/>
              </a:rPr>
              <a:t>http://www.youtube.com/watch?v=6mwp9Aw96hU</a:t>
            </a:r>
            <a:r>
              <a:rPr lang="en-US" dirty="0" smtClean="0"/>
              <a:t> </a:t>
            </a:r>
          </a:p>
          <a:p>
            <a:r>
              <a:rPr lang="en-US" dirty="0" smtClean="0"/>
              <a: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Famous Traditional Indian Musicians:</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Ustad Ali Akbar Khan</a:t>
            </a:r>
            <a:endParaRPr lang="en-US" dirty="0"/>
          </a:p>
        </p:txBody>
      </p:sp>
      <p:sp>
        <p:nvSpPr>
          <p:cNvPr id="3" name="Content Placeholder 2"/>
          <p:cNvSpPr>
            <a:spLocks noGrp="1"/>
          </p:cNvSpPr>
          <p:nvPr>
            <p:ph sz="half" idx="1"/>
          </p:nvPr>
        </p:nvSpPr>
        <p:spPr/>
        <p:txBody>
          <a:bodyPr/>
          <a:lstStyle/>
          <a:p>
            <a:r>
              <a:rPr lang="en-US" b="1" dirty="0" smtClean="0"/>
              <a:t>Born:</a:t>
            </a:r>
            <a:r>
              <a:rPr lang="en-US" dirty="0" smtClean="0"/>
              <a:t> April 14, 1922</a:t>
            </a:r>
          </a:p>
          <a:p>
            <a:r>
              <a:rPr lang="en-US" b="1" dirty="0" smtClean="0"/>
              <a:t>Death: </a:t>
            </a:r>
            <a:r>
              <a:rPr lang="en-US" dirty="0" smtClean="0"/>
              <a:t>June 19, 2009</a:t>
            </a:r>
          </a:p>
          <a:p>
            <a:r>
              <a:rPr lang="en-US" dirty="0" smtClean="0"/>
              <a:t>Wife and 11 kids</a:t>
            </a:r>
          </a:p>
          <a:p>
            <a:r>
              <a:rPr lang="en-US" dirty="0" smtClean="0"/>
              <a:t>Played the </a:t>
            </a:r>
            <a:r>
              <a:rPr lang="en-US" dirty="0" err="1" smtClean="0"/>
              <a:t>Sarod</a:t>
            </a:r>
            <a:endParaRPr lang="en-US" dirty="0" smtClean="0"/>
          </a:p>
          <a:p>
            <a:r>
              <a:rPr lang="en-US" dirty="0" smtClean="0"/>
              <a:t>Came to USA in 1955</a:t>
            </a:r>
          </a:p>
          <a:p>
            <a:r>
              <a:rPr lang="en-US" dirty="0" smtClean="0"/>
              <a:t>Popularized Indian Classical Music</a:t>
            </a:r>
          </a:p>
          <a:p>
            <a:r>
              <a:rPr lang="en-US" dirty="0" smtClean="0"/>
              <a:t>A college in CA is named after him.</a:t>
            </a:r>
          </a:p>
          <a:p>
            <a:endParaRPr lang="en-US" dirty="0"/>
          </a:p>
        </p:txBody>
      </p:sp>
      <p:pic>
        <p:nvPicPr>
          <p:cNvPr id="7170" name="Picture 2" descr="http://www.outlookindia.com/images/ustad_ali_akbar_khan_20060925.jpg"/>
          <p:cNvPicPr>
            <a:picLocks noChangeAspect="1" noChangeArrowheads="1"/>
          </p:cNvPicPr>
          <p:nvPr/>
        </p:nvPicPr>
        <p:blipFill>
          <a:blip r:embed="rId2" cstate="print"/>
          <a:srcRect/>
          <a:stretch>
            <a:fillRect/>
          </a:stretch>
        </p:blipFill>
        <p:spPr bwMode="auto">
          <a:xfrm>
            <a:off x="4876800" y="2286000"/>
            <a:ext cx="3752850" cy="269799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Ravi Shankar</a:t>
            </a:r>
            <a:endParaRPr lang="en-US" dirty="0"/>
          </a:p>
        </p:txBody>
      </p:sp>
      <p:sp>
        <p:nvSpPr>
          <p:cNvPr id="3" name="Content Placeholder 2"/>
          <p:cNvSpPr>
            <a:spLocks noGrp="1"/>
          </p:cNvSpPr>
          <p:nvPr>
            <p:ph sz="half" idx="1"/>
          </p:nvPr>
        </p:nvSpPr>
        <p:spPr>
          <a:xfrm>
            <a:off x="381000" y="2133600"/>
            <a:ext cx="4038600" cy="4525963"/>
          </a:xfrm>
        </p:spPr>
        <p:txBody>
          <a:bodyPr/>
          <a:lstStyle/>
          <a:p>
            <a:r>
              <a:rPr lang="en-US" dirty="0" smtClean="0"/>
              <a:t>Born: April 7</a:t>
            </a:r>
            <a:r>
              <a:rPr lang="en-US" baseline="30000" dirty="0" smtClean="0"/>
              <a:t>th</a:t>
            </a:r>
            <a:r>
              <a:rPr lang="en-US" dirty="0" smtClean="0"/>
              <a:t>, 1920</a:t>
            </a:r>
          </a:p>
          <a:p>
            <a:r>
              <a:rPr lang="en-US" dirty="0" smtClean="0"/>
              <a:t>Sitar player</a:t>
            </a:r>
          </a:p>
          <a:p>
            <a:r>
              <a:rPr lang="en-US" dirty="0" smtClean="0"/>
              <a:t>Spread Indian music</a:t>
            </a:r>
          </a:p>
          <a:p>
            <a:r>
              <a:rPr lang="en-US" dirty="0" smtClean="0"/>
              <a:t>Associated with the </a:t>
            </a:r>
            <a:r>
              <a:rPr lang="en-US" dirty="0" err="1" smtClean="0"/>
              <a:t>beatles</a:t>
            </a:r>
            <a:endParaRPr lang="en-US" dirty="0" smtClean="0"/>
          </a:p>
          <a:p>
            <a:r>
              <a:rPr lang="en-US" dirty="0" smtClean="0"/>
              <a:t> 2 </a:t>
            </a:r>
            <a:r>
              <a:rPr lang="en-US" dirty="0" err="1" smtClean="0"/>
              <a:t>grammy</a:t>
            </a:r>
            <a:r>
              <a:rPr lang="en-US" dirty="0" smtClean="0"/>
              <a:t> awards</a:t>
            </a:r>
          </a:p>
          <a:p>
            <a:endParaRPr lang="en-US" dirty="0"/>
          </a:p>
        </p:txBody>
      </p:sp>
      <p:pic>
        <p:nvPicPr>
          <p:cNvPr id="6146" name="Picture 2" descr="http://media-2.web.britannica.com/eb-media/47/67647-004-B203C51A.jpg"/>
          <p:cNvPicPr>
            <a:picLocks noChangeAspect="1" noChangeArrowheads="1"/>
          </p:cNvPicPr>
          <p:nvPr/>
        </p:nvPicPr>
        <p:blipFill>
          <a:blip r:embed="rId2" cstate="print"/>
          <a:srcRect/>
          <a:stretch>
            <a:fillRect/>
          </a:stretch>
        </p:blipFill>
        <p:spPr bwMode="auto">
          <a:xfrm>
            <a:off x="4495800" y="2133600"/>
            <a:ext cx="4381500" cy="28575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Ravi Shankar</a:t>
            </a:r>
            <a:endParaRPr lang="en-US" dirty="0"/>
          </a:p>
        </p:txBody>
      </p:sp>
      <p:sp>
        <p:nvSpPr>
          <p:cNvPr id="4" name="Text Placeholder 3"/>
          <p:cNvSpPr>
            <a:spLocks noGrp="1"/>
          </p:cNvSpPr>
          <p:nvPr>
            <p:ph type="body" sz="half" idx="2"/>
          </p:nvPr>
        </p:nvSpPr>
        <p:spPr/>
        <p:txBody>
          <a:bodyPr/>
          <a:lstStyle/>
          <a:p>
            <a:r>
              <a:rPr lang="en-US" dirty="0" smtClean="0"/>
              <a:t>MUSIC</a:t>
            </a:r>
            <a:endParaRPr lang="en-US" dirty="0"/>
          </a:p>
        </p:txBody>
      </p:sp>
      <p:pic>
        <p:nvPicPr>
          <p:cNvPr id="25602" name="Picture 2" descr="http://userserve-ak.last.fm/serve/_/3892928/Ravi+Shankar+120091774_a59f2c96ce_o.jpg"/>
          <p:cNvPicPr>
            <a:picLocks noGrp="1" noChangeAspect="1" noChangeArrowheads="1"/>
          </p:cNvPicPr>
          <p:nvPr>
            <p:ph type="pic" idx="1"/>
          </p:nvPr>
        </p:nvPicPr>
        <p:blipFill>
          <a:blip r:embed="rId2" cstate="print"/>
          <a:srcRect t="19704" b="19704"/>
          <a:stretch>
            <a:fillRect/>
          </a:stretch>
        </p:blipFill>
        <p:spPr bwMode="auto">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Modern day Indian Music</a:t>
            </a:r>
            <a:endParaRPr lang="en-US" dirty="0"/>
          </a:p>
        </p:txBody>
      </p:sp>
      <p:sp>
        <p:nvSpPr>
          <p:cNvPr id="4" name="Content Placeholder 3"/>
          <p:cNvSpPr>
            <a:spLocks noGrp="1"/>
          </p:cNvSpPr>
          <p:nvPr>
            <p:ph sz="half" idx="2"/>
          </p:nvPr>
        </p:nvSpPr>
        <p:spPr>
          <a:xfrm>
            <a:off x="228600" y="1600200"/>
            <a:ext cx="8686800" cy="1630363"/>
          </a:xfrm>
        </p:spPr>
        <p:txBody>
          <a:bodyPr/>
          <a:lstStyle/>
          <a:p>
            <a:r>
              <a:rPr lang="en-US" dirty="0" smtClean="0"/>
              <a:t>Remixes: old songs with new fast beat</a:t>
            </a:r>
          </a:p>
          <a:p>
            <a:r>
              <a:rPr lang="en-US" dirty="0" smtClean="0"/>
              <a:t>Appeals to the younger crowd</a:t>
            </a:r>
          </a:p>
          <a:p>
            <a:r>
              <a:rPr lang="en-US" dirty="0" smtClean="0"/>
              <a:t>Indi Pop</a:t>
            </a:r>
          </a:p>
        </p:txBody>
      </p:sp>
      <p:pic>
        <p:nvPicPr>
          <p:cNvPr id="4098" name="Picture 2" descr="http://www.develop.com.au/sites/headers/bollywood-music.jpg"/>
          <p:cNvPicPr>
            <a:picLocks noChangeAspect="1" noChangeArrowheads="1"/>
          </p:cNvPicPr>
          <p:nvPr/>
        </p:nvPicPr>
        <p:blipFill>
          <a:blip r:embed="rId2" cstate="print"/>
          <a:srcRect/>
          <a:stretch>
            <a:fillRect/>
          </a:stretch>
        </p:blipFill>
        <p:spPr bwMode="auto">
          <a:xfrm>
            <a:off x="609600" y="3733800"/>
            <a:ext cx="7372350" cy="2533651"/>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 Pop</a:t>
            </a:r>
            <a:endParaRPr lang="en-US" dirty="0"/>
          </a:p>
        </p:txBody>
      </p:sp>
      <p:sp>
        <p:nvSpPr>
          <p:cNvPr id="3" name="Picture Placeholder 2"/>
          <p:cNvSpPr>
            <a:spLocks noGrp="1"/>
          </p:cNvSpPr>
          <p:nvPr>
            <p:ph type="pic" idx="1"/>
          </p:nvPr>
        </p:nvSpPr>
        <p:spPr/>
      </p:sp>
      <p:sp>
        <p:nvSpPr>
          <p:cNvPr id="4" name="Text Placeholder 3"/>
          <p:cNvSpPr>
            <a:spLocks noGrp="1"/>
          </p:cNvSpPr>
          <p:nvPr>
            <p:ph type="body" sz="half" idx="2"/>
          </p:nvPr>
        </p:nvSpPr>
        <p:spPr/>
        <p:txBody>
          <a:bodyPr/>
          <a:lstStyle/>
          <a:p>
            <a:r>
              <a:rPr lang="en-US" dirty="0" smtClean="0"/>
              <a:t>Modern day music</a:t>
            </a:r>
            <a:endParaRPr lang="en-US" dirty="0"/>
          </a:p>
        </p:txBody>
      </p:sp>
      <p:sp>
        <p:nvSpPr>
          <p:cNvPr id="5" name="Rectangle 4"/>
          <p:cNvSpPr/>
          <p:nvPr/>
        </p:nvSpPr>
        <p:spPr>
          <a:xfrm>
            <a:off x="1371600" y="3105835"/>
            <a:ext cx="6705600" cy="646331"/>
          </a:xfrm>
          <a:prstGeom prst="rect">
            <a:avLst/>
          </a:prstGeom>
        </p:spPr>
        <p:txBody>
          <a:bodyPr wrap="square">
            <a:spAutoFit/>
          </a:bodyPr>
          <a:lstStyle/>
          <a:p>
            <a:r>
              <a:rPr lang="en-US" dirty="0" smtClean="0">
                <a:hlinkClick r:id="rId2"/>
              </a:rPr>
              <a:t>http://www.youtube.com/watch?v=v5Z3cyR7WGQ&amp;feature=related</a:t>
            </a:r>
            <a:r>
              <a:rPr lang="en-US" dirty="0" smtClean="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a:t>
            </a:r>
            <a:endParaRPr lang="en-US" dirty="0"/>
          </a:p>
        </p:txBody>
      </p:sp>
      <p:sp>
        <p:nvSpPr>
          <p:cNvPr id="3" name="Content Placeholder 2"/>
          <p:cNvSpPr>
            <a:spLocks noGrp="1"/>
          </p:cNvSpPr>
          <p:nvPr>
            <p:ph sz="half" idx="1"/>
          </p:nvPr>
        </p:nvSpPr>
        <p:spPr>
          <a:xfrm>
            <a:off x="533400" y="2332037"/>
            <a:ext cx="4038600" cy="4525963"/>
          </a:xfrm>
        </p:spPr>
        <p:txBody>
          <a:bodyPr/>
          <a:lstStyle/>
          <a:p>
            <a:r>
              <a:rPr lang="en-US" dirty="0" smtClean="0"/>
              <a:t>Religion</a:t>
            </a:r>
          </a:p>
          <a:p>
            <a:r>
              <a:rPr lang="en-US" dirty="0" smtClean="0"/>
              <a:t>Music did not change a lot</a:t>
            </a:r>
          </a:p>
          <a:p>
            <a:pPr>
              <a:buNone/>
            </a:pPr>
            <a:endParaRPr lang="en-US" dirty="0"/>
          </a:p>
        </p:txBody>
      </p:sp>
      <p:pic>
        <p:nvPicPr>
          <p:cNvPr id="22530" name="Picture 2" descr="http://ursispaltenstein.ch/blog/images/uploads_img/gayaki_the_indian_music.jpg"/>
          <p:cNvPicPr>
            <a:picLocks noChangeAspect="1" noChangeArrowheads="1"/>
          </p:cNvPicPr>
          <p:nvPr/>
        </p:nvPicPr>
        <p:blipFill>
          <a:blip r:embed="rId2" cstate="print"/>
          <a:srcRect/>
          <a:stretch>
            <a:fillRect/>
          </a:stretch>
        </p:blipFill>
        <p:spPr bwMode="auto">
          <a:xfrm>
            <a:off x="4222414" y="1676400"/>
            <a:ext cx="3597612" cy="37338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Courtney, David. "Overview of Indian Classical Music." </a:t>
            </a:r>
            <a:r>
              <a:rPr lang="en-US" i="1" dirty="0" smtClean="0"/>
              <a:t>Music of India</a:t>
            </a:r>
            <a:r>
              <a:rPr lang="en-US" dirty="0" smtClean="0"/>
              <a:t>. 27 01 2010. Web. Feb 2010. &lt;http://chandrakantha.com/articles/indian_music/&gt;.</a:t>
            </a:r>
          </a:p>
          <a:p>
            <a:pPr>
              <a:buNone/>
            </a:pPr>
            <a:r>
              <a:rPr lang="en-US" dirty="0" smtClean="0"/>
              <a:t> </a:t>
            </a:r>
          </a:p>
          <a:p>
            <a:r>
              <a:rPr lang="en-US" dirty="0" err="1" smtClean="0"/>
              <a:t>Scaruffi</a:t>
            </a:r>
            <a:r>
              <a:rPr lang="en-US" dirty="0" smtClean="0"/>
              <a:t>, </a:t>
            </a:r>
            <a:r>
              <a:rPr lang="en-US" dirty="0" err="1" smtClean="0"/>
              <a:t>Piero</a:t>
            </a:r>
            <a:r>
              <a:rPr lang="en-US" dirty="0" smtClean="0"/>
              <a:t>. "Indian Classical Music." </a:t>
            </a:r>
            <a:r>
              <a:rPr lang="en-US" i="1" dirty="0" smtClean="0"/>
              <a:t>A brief summary of Indian classical music</a:t>
            </a:r>
            <a:r>
              <a:rPr lang="en-US" dirty="0" smtClean="0"/>
              <a:t>. 2002. Web. Feb 2010. &lt;http://www.scaruffi.com/history/indian.html&gt;.</a:t>
            </a:r>
          </a:p>
          <a:p>
            <a:pPr>
              <a:buNone/>
            </a:pPr>
            <a:r>
              <a:rPr lang="en-US" dirty="0" smtClean="0"/>
              <a:t> </a:t>
            </a:r>
          </a:p>
          <a:p>
            <a:r>
              <a:rPr lang="en-US" dirty="0" smtClean="0"/>
              <a:t>"History of Indian music." </a:t>
            </a:r>
            <a:r>
              <a:rPr lang="en-US" i="1" dirty="0" smtClean="0"/>
              <a:t>Music Fraternity</a:t>
            </a:r>
            <a:r>
              <a:rPr lang="en-US" dirty="0" smtClean="0"/>
              <a:t>. Web. Feb 2010. &lt;http://www.artistspages.org/History_of_Indian_music.htm&gt;.</a:t>
            </a:r>
          </a:p>
          <a:p>
            <a:pPr>
              <a:buNone/>
            </a:pPr>
            <a:endParaRPr lang="en-US" dirty="0" smtClean="0"/>
          </a:p>
          <a:p>
            <a:r>
              <a:rPr lang="en-US" dirty="0" smtClean="0"/>
              <a:t>"Indian Classical Music." 02 10 2005, Web. Feb 2010. &lt;http://www.cosmopolis.ch/english/music/64/indian_classical_</a:t>
            </a:r>
          </a:p>
          <a:p>
            <a:pPr>
              <a:buNone/>
            </a:pPr>
            <a:endParaRPr lang="en-US" dirty="0" smtClean="0"/>
          </a:p>
          <a:p>
            <a:r>
              <a:rPr lang="en-US" dirty="0" smtClean="0"/>
              <a:t>"Indian Music." Web. Feb 2010. &lt;http://www.culturalindia.net/indian-music/index.html&gt;.</a:t>
            </a:r>
          </a:p>
          <a:p>
            <a:pPr>
              <a:buNone/>
            </a:pPr>
            <a:endParaRPr lang="en-US" dirty="0" smtClean="0"/>
          </a:p>
          <a:p>
            <a:r>
              <a:rPr lang="en-US" dirty="0" smtClean="0"/>
              <a:t>"History of Indian Music." </a:t>
            </a:r>
            <a:r>
              <a:rPr lang="en-US" i="1" dirty="0" err="1" smtClean="0"/>
              <a:t>Indianet</a:t>
            </a:r>
            <a:r>
              <a:rPr lang="en-US" i="1" dirty="0" smtClean="0"/>
              <a:t> Zone/ Indian Music</a:t>
            </a:r>
            <a:r>
              <a:rPr lang="en-US" dirty="0" smtClean="0"/>
              <a:t>. 23/01/2008. Jupiter </a:t>
            </a:r>
            <a:r>
              <a:rPr lang="en-US" dirty="0" err="1" smtClean="0"/>
              <a:t>Infomedia</a:t>
            </a:r>
            <a:r>
              <a:rPr lang="en-US" dirty="0" smtClean="0"/>
              <a:t>, Web. 24 Feb 2010. &lt;http://www.indianetzone.com/2/history_indian_music.htm&gt;.</a:t>
            </a:r>
          </a:p>
          <a:p>
            <a:pPr>
              <a:buNone/>
            </a:pPr>
            <a:endParaRPr lang="en-US" dirty="0" smtClean="0"/>
          </a:p>
          <a:p>
            <a:r>
              <a:rPr lang="en-US" dirty="0" smtClean="0"/>
              <a:t>"Indian Music." </a:t>
            </a:r>
            <a:r>
              <a:rPr lang="en-US" i="1" dirty="0" err="1" smtClean="0"/>
              <a:t>Youtube</a:t>
            </a:r>
            <a:r>
              <a:rPr lang="en-US" dirty="0" smtClean="0"/>
              <a:t>. 2010. Web. Feb 2010. &lt;http://www.youtube.com/&gt;.</a:t>
            </a:r>
          </a:p>
          <a:p>
            <a:pPr>
              <a:buNone/>
            </a:pPr>
            <a:endParaRPr lang="en-US" dirty="0" smtClean="0"/>
          </a:p>
          <a:p>
            <a:r>
              <a:rPr lang="en-US" dirty="0" smtClean="0"/>
              <a:t>"Musicians." Web. Feb 2010. &lt;http://www.iloveindia.com/indian-heroes/musicians.html&gt;.</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3618706"/>
          </a:xfrm>
        </p:spPr>
        <p:txBody>
          <a:bodyPr>
            <a:normAutofit/>
          </a:bodyPr>
          <a:lstStyle/>
          <a:p>
            <a:r>
              <a:rPr lang="en-US" dirty="0" smtClean="0"/>
              <a:t>Just Like Music, the dress or fashion also reflects Culture and religion in India.</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t> Indian Music</a:t>
            </a:r>
            <a:endParaRPr lang="en-US" dirty="0"/>
          </a:p>
        </p:txBody>
      </p:sp>
      <p:pic>
        <p:nvPicPr>
          <p:cNvPr id="8196" name="Picture 4" descr="http://www.panachemag.com/Web/BeSeen/WildlifeConservationSociety08/G1.jpg"/>
          <p:cNvPicPr>
            <a:picLocks noChangeAspect="1" noChangeArrowheads="1"/>
          </p:cNvPicPr>
          <p:nvPr/>
        </p:nvPicPr>
        <p:blipFill>
          <a:blip r:embed="rId2" cstate="print"/>
          <a:srcRect/>
          <a:stretch>
            <a:fillRect/>
          </a:stretch>
        </p:blipFill>
        <p:spPr bwMode="auto">
          <a:xfrm>
            <a:off x="2133600" y="2590800"/>
            <a:ext cx="4667250" cy="311467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Groups:</a:t>
            </a:r>
            <a:endParaRPr lang="en-US" dirty="0"/>
          </a:p>
        </p:txBody>
      </p:sp>
      <p:sp>
        <p:nvSpPr>
          <p:cNvPr id="3" name="Content Placeholder 2"/>
          <p:cNvSpPr>
            <a:spLocks noGrp="1"/>
          </p:cNvSpPr>
          <p:nvPr>
            <p:ph idx="1"/>
          </p:nvPr>
        </p:nvSpPr>
        <p:spPr/>
        <p:txBody>
          <a:bodyPr/>
          <a:lstStyle/>
          <a:p>
            <a:r>
              <a:rPr lang="en-US" dirty="0" smtClean="0"/>
              <a:t>Hinduism.</a:t>
            </a:r>
          </a:p>
          <a:p>
            <a:r>
              <a:rPr lang="en-US" dirty="0" smtClean="0"/>
              <a:t>Jainism.</a:t>
            </a:r>
          </a:p>
          <a:p>
            <a:r>
              <a:rPr lang="en-US" dirty="0" smtClean="0"/>
              <a:t>Sikhism .</a:t>
            </a:r>
          </a:p>
          <a:p>
            <a:r>
              <a:rPr lang="en-US" dirty="0" smtClean="0"/>
              <a:t>Buddhism.</a:t>
            </a:r>
          </a:p>
          <a:p>
            <a:r>
              <a:rPr lang="en-US" dirty="0" smtClean="0"/>
              <a:t>Islam.</a:t>
            </a:r>
            <a:endParaRPr lang="en-US" dirty="0"/>
          </a:p>
        </p:txBody>
      </p:sp>
      <p:pic>
        <p:nvPicPr>
          <p:cNvPr id="1026" name="Picture 2" descr="http://www.thetruecall.com/downloads/images/noimage.jpg"/>
          <p:cNvPicPr>
            <a:picLocks noChangeAspect="1" noChangeArrowheads="1"/>
          </p:cNvPicPr>
          <p:nvPr/>
        </p:nvPicPr>
        <p:blipFill>
          <a:blip r:embed="rId2" cstate="print"/>
          <a:srcRect/>
          <a:stretch>
            <a:fillRect/>
          </a:stretch>
        </p:blipFill>
        <p:spPr bwMode="auto">
          <a:xfrm>
            <a:off x="6172200" y="3042325"/>
            <a:ext cx="2667000" cy="353945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Jain Dress Code.</a:t>
            </a:r>
            <a:endParaRPr lang="en-US" dirty="0"/>
          </a:p>
        </p:txBody>
      </p:sp>
      <p:sp>
        <p:nvSpPr>
          <p:cNvPr id="3" name="Content Placeholder 2"/>
          <p:cNvSpPr>
            <a:spLocks noGrp="1"/>
          </p:cNvSpPr>
          <p:nvPr>
            <p:ph idx="1"/>
          </p:nvPr>
        </p:nvSpPr>
        <p:spPr/>
        <p:txBody>
          <a:bodyPr/>
          <a:lstStyle/>
          <a:p>
            <a:r>
              <a:rPr lang="en-US" dirty="0" smtClean="0"/>
              <a:t>Unstitched (or minimally stitched).</a:t>
            </a:r>
          </a:p>
          <a:p>
            <a:r>
              <a:rPr lang="en-US" dirty="0" smtClean="0"/>
              <a:t>White.</a:t>
            </a:r>
          </a:p>
          <a:p>
            <a:r>
              <a:rPr lang="en-US" dirty="0" smtClean="0"/>
              <a:t>Loin cloths</a:t>
            </a:r>
          </a:p>
          <a:p>
            <a:r>
              <a:rPr lang="en-US" dirty="0" err="1" smtClean="0"/>
              <a:t>Kamali</a:t>
            </a:r>
            <a:r>
              <a:rPr lang="en-US" dirty="0" smtClean="0"/>
              <a:t>: “a cloth that is passed over the left shoulder, covers the body, and ends at the ankle = a wooden shawl”.</a:t>
            </a:r>
          </a:p>
          <a:p>
            <a:r>
              <a:rPr lang="en-US" dirty="0" err="1" smtClean="0"/>
              <a:t>Muhapati</a:t>
            </a:r>
            <a:r>
              <a:rPr lang="en-US" dirty="0" smtClean="0"/>
              <a:t>:  a square piece of fabric that is tied around the mouth.</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Religion Behind the Dress:</a:t>
            </a:r>
            <a:endParaRPr lang="en-US" sz="4000" dirty="0"/>
          </a:p>
        </p:txBody>
      </p:sp>
      <p:sp>
        <p:nvSpPr>
          <p:cNvPr id="3" name="Content Placeholder 2"/>
          <p:cNvSpPr>
            <a:spLocks noGrp="1"/>
          </p:cNvSpPr>
          <p:nvPr>
            <p:ph idx="1"/>
          </p:nvPr>
        </p:nvSpPr>
        <p:spPr/>
        <p:txBody>
          <a:bodyPr/>
          <a:lstStyle/>
          <a:p>
            <a:r>
              <a:rPr lang="en-US" dirty="0" smtClean="0"/>
              <a:t>Ahimsa – non-violence.</a:t>
            </a:r>
          </a:p>
          <a:p>
            <a:r>
              <a:rPr lang="en-US" dirty="0" err="1" smtClean="0"/>
              <a:t>Satya</a:t>
            </a:r>
            <a:r>
              <a:rPr lang="en-US" dirty="0" smtClean="0"/>
              <a:t> – no </a:t>
            </a:r>
            <a:r>
              <a:rPr lang="en-US" dirty="0" err="1" smtClean="0"/>
              <a:t>lieing</a:t>
            </a:r>
            <a:endParaRPr lang="en-US" dirty="0" smtClean="0"/>
          </a:p>
          <a:p>
            <a:r>
              <a:rPr lang="en-US" dirty="0" err="1" smtClean="0"/>
              <a:t>Asteya</a:t>
            </a:r>
            <a:r>
              <a:rPr lang="en-US" dirty="0" smtClean="0"/>
              <a:t> – no stealing.</a:t>
            </a:r>
          </a:p>
          <a:p>
            <a:r>
              <a:rPr lang="en-US" dirty="0" smtClean="0"/>
              <a:t>Brahma-</a:t>
            </a:r>
            <a:r>
              <a:rPr lang="en-US" dirty="0" err="1" smtClean="0"/>
              <a:t>charya</a:t>
            </a:r>
            <a:r>
              <a:rPr lang="en-US" dirty="0" smtClean="0"/>
              <a:t> – don’t commit adultery.</a:t>
            </a:r>
          </a:p>
          <a:p>
            <a:r>
              <a:rPr lang="en-US" dirty="0" err="1" smtClean="0"/>
              <a:t>Aparigraha</a:t>
            </a:r>
            <a:r>
              <a:rPr lang="en-US" dirty="0" smtClean="0"/>
              <a:t> – detach from all earthly things</a:t>
            </a:r>
          </a:p>
          <a:p>
            <a:r>
              <a:rPr lang="en-US" dirty="0" smtClean="0"/>
              <a:t>Vegetarianism. </a:t>
            </a:r>
          </a:p>
          <a:p>
            <a:endParaRPr lang="en-US" dirty="0" smtClean="0"/>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6" name="Picture 2" descr="http://www.luminous-landscape.com/images-27-bangla/white-robe_thumb.jpg"/>
          <p:cNvPicPr>
            <a:picLocks noChangeAspect="1" noChangeArrowheads="1"/>
          </p:cNvPicPr>
          <p:nvPr/>
        </p:nvPicPr>
        <p:blipFill>
          <a:blip r:embed="rId2" cstate="print"/>
          <a:srcRect/>
          <a:stretch>
            <a:fillRect/>
          </a:stretch>
        </p:blipFill>
        <p:spPr bwMode="auto">
          <a:xfrm>
            <a:off x="609600" y="990600"/>
            <a:ext cx="2800350" cy="4800600"/>
          </a:xfrm>
          <a:prstGeom prst="rect">
            <a:avLst/>
          </a:prstGeom>
          <a:noFill/>
        </p:spPr>
      </p:pic>
      <p:pic>
        <p:nvPicPr>
          <p:cNvPr id="1028" name="Picture 4" descr="http://www.jainworld.com/education/junl05i1.gif"/>
          <p:cNvPicPr>
            <a:picLocks noChangeAspect="1" noChangeArrowheads="1"/>
          </p:cNvPicPr>
          <p:nvPr/>
        </p:nvPicPr>
        <p:blipFill>
          <a:blip r:embed="rId3" cstate="print"/>
          <a:srcRect/>
          <a:stretch>
            <a:fillRect/>
          </a:stretch>
        </p:blipFill>
        <p:spPr bwMode="auto">
          <a:xfrm>
            <a:off x="4267200" y="1447800"/>
            <a:ext cx="3743325" cy="406717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Hinduism Dress Code: Women</a:t>
            </a:r>
            <a:endParaRPr lang="en-US" sz="4000" dirty="0"/>
          </a:p>
        </p:txBody>
      </p:sp>
      <p:sp>
        <p:nvSpPr>
          <p:cNvPr id="3" name="Content Placeholder 2"/>
          <p:cNvSpPr>
            <a:spLocks noGrp="1"/>
          </p:cNvSpPr>
          <p:nvPr>
            <p:ph idx="1"/>
          </p:nvPr>
        </p:nvSpPr>
        <p:spPr/>
        <p:txBody>
          <a:bodyPr/>
          <a:lstStyle/>
          <a:p>
            <a:r>
              <a:rPr lang="en-US" dirty="0" smtClean="0"/>
              <a:t>Sari: a rectangular piece of cloth, which is six yards in length.</a:t>
            </a:r>
          </a:p>
          <a:p>
            <a:r>
              <a:rPr lang="en-US" dirty="0" err="1" smtClean="0"/>
              <a:t>Choli</a:t>
            </a:r>
            <a:r>
              <a:rPr lang="en-US" dirty="0" smtClean="0"/>
              <a:t>: a tightly fitting blouse worn under the sari.</a:t>
            </a:r>
          </a:p>
          <a:p>
            <a:r>
              <a:rPr lang="en-US" dirty="0" err="1" smtClean="0"/>
              <a:t>Salwar</a:t>
            </a:r>
            <a:r>
              <a:rPr lang="en-US" dirty="0" smtClean="0"/>
              <a:t>: loose trousers like pants drawn tightly to the waist and ankles.</a:t>
            </a:r>
          </a:p>
          <a:p>
            <a:r>
              <a:rPr lang="en-US" dirty="0" err="1" smtClean="0"/>
              <a:t>Kameej</a:t>
            </a:r>
            <a:r>
              <a:rPr lang="en-US" dirty="0" smtClean="0"/>
              <a:t>: long and loose tunic.</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Hinduism Dress Code: Men</a:t>
            </a:r>
            <a:endParaRPr lang="en-US" sz="4000" dirty="0"/>
          </a:p>
        </p:txBody>
      </p:sp>
      <p:sp>
        <p:nvSpPr>
          <p:cNvPr id="3" name="Content Placeholder 2"/>
          <p:cNvSpPr>
            <a:spLocks noGrp="1"/>
          </p:cNvSpPr>
          <p:nvPr>
            <p:ph idx="1"/>
          </p:nvPr>
        </p:nvSpPr>
        <p:spPr/>
        <p:txBody>
          <a:bodyPr/>
          <a:lstStyle/>
          <a:p>
            <a:r>
              <a:rPr lang="en-US" dirty="0" err="1" smtClean="0"/>
              <a:t>Sherwani</a:t>
            </a:r>
            <a:r>
              <a:rPr lang="en-US" dirty="0" smtClean="0"/>
              <a:t>: coat-like garment.</a:t>
            </a:r>
          </a:p>
          <a:p>
            <a:r>
              <a:rPr lang="en-US" dirty="0" err="1" smtClean="0"/>
              <a:t>Lungi</a:t>
            </a:r>
            <a:r>
              <a:rPr lang="en-US" dirty="0" smtClean="0"/>
              <a:t>: piece of fabric worn around the thighs like a loose pair of pants.</a:t>
            </a:r>
          </a:p>
          <a:p>
            <a:r>
              <a:rPr lang="en-US" dirty="0" smtClean="0"/>
              <a:t>Dhoti: longer version on the </a:t>
            </a:r>
            <a:r>
              <a:rPr lang="en-US" dirty="0" err="1" smtClean="0"/>
              <a:t>Lungi</a:t>
            </a:r>
            <a:endParaRPr lang="en-US" dirty="0" smtClean="0"/>
          </a:p>
          <a:p>
            <a:r>
              <a:rPr lang="en-US" dirty="0" err="1" smtClean="0"/>
              <a:t>Kurta-Pyjama</a:t>
            </a:r>
            <a:r>
              <a:rPr lang="en-US" dirty="0" smtClean="0"/>
              <a:t>: knee length shirt and trousers tied together with a cloth string.</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 Behind the Dress:</a:t>
            </a:r>
            <a:endParaRPr lang="en-US" dirty="0"/>
          </a:p>
        </p:txBody>
      </p:sp>
      <p:sp>
        <p:nvSpPr>
          <p:cNvPr id="3" name="Content Placeholder 2"/>
          <p:cNvSpPr>
            <a:spLocks noGrp="1"/>
          </p:cNvSpPr>
          <p:nvPr>
            <p:ph idx="1"/>
          </p:nvPr>
        </p:nvSpPr>
        <p:spPr/>
        <p:txBody>
          <a:bodyPr/>
          <a:lstStyle/>
          <a:p>
            <a:r>
              <a:rPr lang="en-US" dirty="0" smtClean="0"/>
              <a:t>Cycle of birth, life, death and rebirth.</a:t>
            </a:r>
          </a:p>
          <a:p>
            <a:r>
              <a:rPr lang="en-US" dirty="0" err="1" smtClean="0"/>
              <a:t>Moksha</a:t>
            </a:r>
            <a:endParaRPr lang="en-US" dirty="0" smtClean="0"/>
          </a:p>
          <a:p>
            <a:r>
              <a:rPr lang="en-US" dirty="0" smtClean="0"/>
              <a:t>Dharma.</a:t>
            </a:r>
          </a:p>
          <a:p>
            <a:r>
              <a:rPr lang="en-US" dirty="0" smtClean="0"/>
              <a:t>Karma.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1026" name="Picture 2" descr="E:\purple dresssss..jpg"/>
          <p:cNvPicPr>
            <a:picLocks noChangeAspect="1" noChangeArrowheads="1"/>
          </p:cNvPicPr>
          <p:nvPr/>
        </p:nvPicPr>
        <p:blipFill>
          <a:blip r:embed="rId2" cstate="print"/>
          <a:srcRect/>
          <a:stretch>
            <a:fillRect/>
          </a:stretch>
        </p:blipFill>
        <p:spPr bwMode="auto">
          <a:xfrm>
            <a:off x="609600" y="838200"/>
            <a:ext cx="3200400" cy="3200400"/>
          </a:xfrm>
          <a:prstGeom prst="rect">
            <a:avLst/>
          </a:prstGeom>
          <a:noFill/>
        </p:spPr>
      </p:pic>
      <p:pic>
        <p:nvPicPr>
          <p:cNvPr id="1027" name="Picture 3" descr="E:\indian pictures,.jpg"/>
          <p:cNvPicPr>
            <a:picLocks noChangeAspect="1" noChangeArrowheads="1"/>
          </p:cNvPicPr>
          <p:nvPr/>
        </p:nvPicPr>
        <p:blipFill>
          <a:blip r:embed="rId3" cstate="print"/>
          <a:srcRect/>
          <a:stretch>
            <a:fillRect/>
          </a:stretch>
        </p:blipFill>
        <p:spPr bwMode="auto">
          <a:xfrm>
            <a:off x="4876800" y="1447800"/>
            <a:ext cx="3263900" cy="482939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Sikhism: Men and Women</a:t>
            </a:r>
            <a:endParaRPr lang="en-US" dirty="0"/>
          </a:p>
        </p:txBody>
      </p:sp>
      <p:sp>
        <p:nvSpPr>
          <p:cNvPr id="3" name="Content Placeholder 2"/>
          <p:cNvSpPr>
            <a:spLocks noGrp="1"/>
          </p:cNvSpPr>
          <p:nvPr>
            <p:ph idx="1"/>
          </p:nvPr>
        </p:nvSpPr>
        <p:spPr/>
        <p:txBody>
          <a:bodyPr/>
          <a:lstStyle/>
          <a:p>
            <a:r>
              <a:rPr lang="en-US" dirty="0" smtClean="0"/>
              <a:t>Males wore turbans: white, black, saffron, blue or red.</a:t>
            </a:r>
          </a:p>
          <a:p>
            <a:r>
              <a:rPr lang="en-US" dirty="0" smtClean="0"/>
              <a:t>Women wore turbans: after adolescence, younger: a </a:t>
            </a:r>
            <a:r>
              <a:rPr lang="en-US" dirty="0" err="1" smtClean="0"/>
              <a:t>rishi</a:t>
            </a:r>
            <a:r>
              <a:rPr lang="en-US" dirty="0" smtClean="0"/>
              <a:t> knot </a:t>
            </a:r>
          </a:p>
          <a:p>
            <a:r>
              <a:rPr lang="en-US" dirty="0" smtClean="0"/>
              <a:t>Young men: clean shaved</a:t>
            </a:r>
          </a:p>
          <a:p>
            <a:r>
              <a:rPr lang="en-US" dirty="0" smtClean="0"/>
              <a:t>Older men: kept long beards.</a:t>
            </a:r>
          </a:p>
          <a:p>
            <a:r>
              <a:rPr lang="en-US" dirty="0" smtClean="0"/>
              <a:t>Women: in a bun and covered</a:t>
            </a:r>
          </a:p>
          <a:p>
            <a:r>
              <a:rPr lang="en-US" dirty="0" smtClean="0"/>
              <a:t>Kara: gold bracelet</a:t>
            </a:r>
          </a:p>
          <a:p>
            <a:endParaRPr lang="en-US"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 Behind their Dress:</a:t>
            </a:r>
            <a:endParaRPr lang="en-US" dirty="0"/>
          </a:p>
        </p:txBody>
      </p:sp>
      <p:sp>
        <p:nvSpPr>
          <p:cNvPr id="3" name="Content Placeholder 2"/>
          <p:cNvSpPr>
            <a:spLocks noGrp="1"/>
          </p:cNvSpPr>
          <p:nvPr>
            <p:ph idx="1"/>
          </p:nvPr>
        </p:nvSpPr>
        <p:spPr/>
        <p:txBody>
          <a:bodyPr/>
          <a:lstStyle/>
          <a:p>
            <a:r>
              <a:rPr lang="en-US" dirty="0" smtClean="0"/>
              <a:t>In Sikhism, turban colors = </a:t>
            </a:r>
            <a:r>
              <a:rPr lang="en-US" b="1" dirty="0" smtClean="0"/>
              <a:t>white</a:t>
            </a:r>
            <a:r>
              <a:rPr lang="en-US" dirty="0" smtClean="0"/>
              <a:t>: “extends the aura”; </a:t>
            </a:r>
            <a:r>
              <a:rPr lang="en-US" b="1" dirty="0" smtClean="0"/>
              <a:t>blue</a:t>
            </a:r>
            <a:r>
              <a:rPr lang="en-US" dirty="0" smtClean="0"/>
              <a:t>: ministers; </a:t>
            </a:r>
            <a:r>
              <a:rPr lang="en-US" b="1" dirty="0" smtClean="0"/>
              <a:t> saffron</a:t>
            </a:r>
            <a:r>
              <a:rPr lang="en-US" dirty="0" smtClean="0"/>
              <a:t>: wisdom; </a:t>
            </a:r>
            <a:r>
              <a:rPr lang="en-US" b="1" dirty="0" smtClean="0"/>
              <a:t>black</a:t>
            </a:r>
            <a:r>
              <a:rPr lang="en-US" dirty="0" smtClean="0"/>
              <a:t> : “ a surrender of ego.”</a:t>
            </a:r>
          </a:p>
          <a:p>
            <a:r>
              <a:rPr lang="en-US" dirty="0" smtClean="0"/>
              <a:t>Women : white turbans or </a:t>
            </a:r>
            <a:r>
              <a:rPr lang="en-US" dirty="0" err="1" smtClean="0"/>
              <a:t>rishi</a:t>
            </a:r>
            <a:r>
              <a:rPr lang="en-US" dirty="0" smtClean="0"/>
              <a:t> knots-depict grace and integrity. </a:t>
            </a:r>
          </a:p>
          <a:p>
            <a:r>
              <a:rPr lang="en-US" dirty="0" smtClean="0"/>
              <a:t>Gender-equality.</a:t>
            </a:r>
          </a:p>
          <a:p>
            <a:r>
              <a:rPr lang="en-US" dirty="0" smtClean="0"/>
              <a:t>Two main purposes: to serve &amp;&amp; devote life to God.</a:t>
            </a:r>
          </a:p>
          <a:p>
            <a:r>
              <a:rPr lang="en-US" dirty="0" smtClean="0"/>
              <a:t>Gold purifies.</a:t>
            </a:r>
          </a:p>
          <a:p>
            <a:pPr>
              <a:buNone/>
            </a:pPr>
            <a:endParaRPr lang="en-US" dirty="0" smtClean="0"/>
          </a:p>
          <a:p>
            <a:endParaRPr lang="en-US" dirty="0" smtClean="0"/>
          </a:p>
          <a:p>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a:t>
            </a:r>
            <a:endParaRPr lang="en-US" dirty="0"/>
          </a:p>
        </p:txBody>
      </p:sp>
      <p:sp>
        <p:nvSpPr>
          <p:cNvPr id="4" name="Content Placeholder 3"/>
          <p:cNvSpPr>
            <a:spLocks noGrp="1"/>
          </p:cNvSpPr>
          <p:nvPr>
            <p:ph sz="half" idx="2"/>
          </p:nvPr>
        </p:nvSpPr>
        <p:spPr>
          <a:xfrm>
            <a:off x="0" y="1722437"/>
            <a:ext cx="8686800" cy="1858963"/>
          </a:xfrm>
        </p:spPr>
        <p:txBody>
          <a:bodyPr/>
          <a:lstStyle/>
          <a:p>
            <a:r>
              <a:rPr lang="en-US" dirty="0" smtClean="0"/>
              <a:t>Oldest: dating back to the Vedas</a:t>
            </a:r>
          </a:p>
          <a:p>
            <a:r>
              <a:rPr lang="en-US" dirty="0" smtClean="0"/>
              <a:t>Not focused on harmony or dynamic like western classical music.</a:t>
            </a:r>
          </a:p>
          <a:p>
            <a:endParaRPr lang="en-US" dirty="0" smtClean="0"/>
          </a:p>
          <a:p>
            <a:endParaRPr lang="en-US" dirty="0" smtClean="0"/>
          </a:p>
          <a:p>
            <a:endParaRPr lang="en-US" dirty="0" smtClean="0"/>
          </a:p>
          <a:p>
            <a:endParaRPr lang="en-US" dirty="0"/>
          </a:p>
        </p:txBody>
      </p:sp>
      <p:sp>
        <p:nvSpPr>
          <p:cNvPr id="16386" name="AutoShape 2" descr="See full size imag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6390" name="Picture 6" descr="http://images.buddytv.com/articles/glee-goldenglobenoms.jpg"/>
          <p:cNvPicPr>
            <a:picLocks noChangeAspect="1" noChangeArrowheads="1"/>
          </p:cNvPicPr>
          <p:nvPr/>
        </p:nvPicPr>
        <p:blipFill>
          <a:blip r:embed="rId2" cstate="print"/>
          <a:srcRect/>
          <a:stretch>
            <a:fillRect/>
          </a:stretch>
        </p:blipFill>
        <p:spPr bwMode="auto">
          <a:xfrm>
            <a:off x="609600" y="3733800"/>
            <a:ext cx="4389624" cy="2924176"/>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050" name="Picture 2" descr="http://cache1.asset-cache.net/xc/56807504.jpg?v=1&amp;c=IWSAsset&amp;k=2&amp;d=844031FA7255FA79BFABB757775058A482C2566ABAF6A5C6F280966F0539735DE30A760B0D811297"/>
          <p:cNvPicPr>
            <a:picLocks noChangeAspect="1" noChangeArrowheads="1"/>
          </p:cNvPicPr>
          <p:nvPr/>
        </p:nvPicPr>
        <p:blipFill>
          <a:blip r:embed="rId2" cstate="print"/>
          <a:srcRect/>
          <a:stretch>
            <a:fillRect/>
          </a:stretch>
        </p:blipFill>
        <p:spPr bwMode="auto">
          <a:xfrm>
            <a:off x="381000" y="609600"/>
            <a:ext cx="4819650" cy="3219450"/>
          </a:xfrm>
          <a:prstGeom prst="rect">
            <a:avLst/>
          </a:prstGeom>
          <a:noFill/>
        </p:spPr>
      </p:pic>
      <p:pic>
        <p:nvPicPr>
          <p:cNvPr id="9218" name="Picture 2" descr="http://zeeshangold.com/images/2indian-gold-bangles.jpg"/>
          <p:cNvPicPr>
            <a:picLocks noChangeAspect="1" noChangeArrowheads="1"/>
          </p:cNvPicPr>
          <p:nvPr/>
        </p:nvPicPr>
        <p:blipFill>
          <a:blip r:embed="rId3" cstate="print"/>
          <a:srcRect/>
          <a:stretch>
            <a:fillRect/>
          </a:stretch>
        </p:blipFill>
        <p:spPr bwMode="auto">
          <a:xfrm>
            <a:off x="5638800" y="2971800"/>
            <a:ext cx="2857500" cy="2857500"/>
          </a:xfrm>
          <a:prstGeom prst="rect">
            <a:avLst/>
          </a:prstGeo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Buddhism’s Dress Code:</a:t>
            </a:r>
            <a:endParaRPr lang="en-US" dirty="0"/>
          </a:p>
        </p:txBody>
      </p:sp>
      <p:sp>
        <p:nvSpPr>
          <p:cNvPr id="3" name="Content Placeholder 2"/>
          <p:cNvSpPr>
            <a:spLocks noGrp="1"/>
          </p:cNvSpPr>
          <p:nvPr>
            <p:ph idx="1"/>
          </p:nvPr>
        </p:nvSpPr>
        <p:spPr/>
        <p:txBody>
          <a:bodyPr/>
          <a:lstStyle/>
          <a:p>
            <a:r>
              <a:rPr lang="en-US" dirty="0" smtClean="0"/>
              <a:t>Long –skirts like bottoms--orange</a:t>
            </a:r>
          </a:p>
          <a:p>
            <a:r>
              <a:rPr lang="en-US" dirty="0" smtClean="0"/>
              <a:t>Cloth wrapped around upper-half of body with a blouse underneath</a:t>
            </a:r>
          </a:p>
          <a:p>
            <a:r>
              <a:rPr lang="en-US" dirty="0" smtClean="0"/>
              <a:t>Women: Prayer shawls and long dresses</a:t>
            </a:r>
          </a:p>
          <a:p>
            <a:r>
              <a:rPr lang="en-US" dirty="0" smtClean="0"/>
              <a:t>Brooms were used to sweep in front of every step to prevent from stepping on insects</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 Behind the Dress:</a:t>
            </a:r>
            <a:endParaRPr lang="en-US" dirty="0"/>
          </a:p>
        </p:txBody>
      </p:sp>
      <p:sp>
        <p:nvSpPr>
          <p:cNvPr id="3" name="Content Placeholder 2"/>
          <p:cNvSpPr>
            <a:spLocks noGrp="1"/>
          </p:cNvSpPr>
          <p:nvPr>
            <p:ph idx="1"/>
          </p:nvPr>
        </p:nvSpPr>
        <p:spPr/>
        <p:txBody>
          <a:bodyPr/>
          <a:lstStyle/>
          <a:p>
            <a:r>
              <a:rPr lang="en-US" dirty="0" smtClean="0"/>
              <a:t>“Correct understanding of human nature and ultimate reality”</a:t>
            </a:r>
          </a:p>
          <a:p>
            <a:r>
              <a:rPr lang="en-US" dirty="0" smtClean="0"/>
              <a:t>To end all suffering.</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3794" name="Picture 2" descr="http://images.travelpod.com/users/thomasgillam/4.1253798926.orange-robed-monks-in-temple.jpg"/>
          <p:cNvPicPr>
            <a:picLocks noChangeAspect="1" noChangeArrowheads="1"/>
          </p:cNvPicPr>
          <p:nvPr/>
        </p:nvPicPr>
        <p:blipFill>
          <a:blip r:embed="rId2" cstate="print"/>
          <a:srcRect/>
          <a:stretch>
            <a:fillRect/>
          </a:stretch>
        </p:blipFill>
        <p:spPr bwMode="auto">
          <a:xfrm>
            <a:off x="457200" y="533400"/>
            <a:ext cx="4848225" cy="3638550"/>
          </a:xfrm>
          <a:prstGeom prst="rect">
            <a:avLst/>
          </a:prstGeom>
          <a:noFill/>
        </p:spPr>
      </p:pic>
      <p:pic>
        <p:nvPicPr>
          <p:cNvPr id="33796" name="Picture 4" descr="http://bantrymoon.home.comcast.net/~bantrymoon/KnitJournal/PrayerShawls/images-prayer-shawls/PrayerShawlAran1.jpg"/>
          <p:cNvPicPr>
            <a:picLocks noChangeAspect="1" noChangeArrowheads="1"/>
          </p:cNvPicPr>
          <p:nvPr/>
        </p:nvPicPr>
        <p:blipFill>
          <a:blip r:embed="rId3" cstate="print"/>
          <a:srcRect/>
          <a:stretch>
            <a:fillRect/>
          </a:stretch>
        </p:blipFill>
        <p:spPr bwMode="auto">
          <a:xfrm>
            <a:off x="5791200" y="2362200"/>
            <a:ext cx="2733675" cy="363855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Islamic Dress Code:</a:t>
            </a:r>
            <a:endParaRPr lang="en-US" dirty="0"/>
          </a:p>
        </p:txBody>
      </p:sp>
      <p:sp>
        <p:nvSpPr>
          <p:cNvPr id="3" name="Content Placeholder 2"/>
          <p:cNvSpPr>
            <a:spLocks noGrp="1"/>
          </p:cNvSpPr>
          <p:nvPr>
            <p:ph idx="1"/>
          </p:nvPr>
        </p:nvSpPr>
        <p:spPr/>
        <p:txBody>
          <a:bodyPr/>
          <a:lstStyle/>
          <a:p>
            <a:r>
              <a:rPr lang="en-US" dirty="0" smtClean="0"/>
              <a:t>Women: completely covered except hands and face</a:t>
            </a:r>
          </a:p>
          <a:p>
            <a:r>
              <a:rPr lang="en-US" dirty="0" smtClean="0"/>
              <a:t>Men: from belly button to knee must be covered.</a:t>
            </a:r>
          </a:p>
          <a:p>
            <a:r>
              <a:rPr lang="en-US" dirty="0" err="1" smtClean="0"/>
              <a:t>Hijab</a:t>
            </a:r>
            <a:r>
              <a:rPr lang="en-US" dirty="0" smtClean="0"/>
              <a:t> (headscarf)</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Religion Behind the Dress:</a:t>
            </a:r>
            <a:endParaRPr lang="en-US" dirty="0"/>
          </a:p>
        </p:txBody>
      </p:sp>
      <p:sp>
        <p:nvSpPr>
          <p:cNvPr id="3" name="Content Placeholder 2"/>
          <p:cNvSpPr>
            <a:spLocks noGrp="1"/>
          </p:cNvSpPr>
          <p:nvPr>
            <p:ph idx="1"/>
          </p:nvPr>
        </p:nvSpPr>
        <p:spPr/>
        <p:txBody>
          <a:bodyPr/>
          <a:lstStyle/>
          <a:p>
            <a:r>
              <a:rPr lang="en-US" dirty="0" smtClean="0"/>
              <a:t>“The design of our dress must avoid three deadly sins: show off, arrogance, and self indulgence”</a:t>
            </a: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descr="http://gdb.rferl.org/944AC068-BA84-411B-B556-177C791BFCCB_mw800_mh600.jpg"/>
          <p:cNvPicPr>
            <a:picLocks noChangeAspect="1" noChangeArrowheads="1"/>
          </p:cNvPicPr>
          <p:nvPr/>
        </p:nvPicPr>
        <p:blipFill>
          <a:blip r:embed="rId2" cstate="print"/>
          <a:srcRect/>
          <a:stretch>
            <a:fillRect/>
          </a:stretch>
        </p:blipFill>
        <p:spPr bwMode="auto">
          <a:xfrm>
            <a:off x="457200" y="609600"/>
            <a:ext cx="5048250" cy="3638550"/>
          </a:xfrm>
          <a:prstGeom prst="rect">
            <a:avLst/>
          </a:prstGeom>
          <a:noFill/>
        </p:spPr>
      </p:pic>
      <p:pic>
        <p:nvPicPr>
          <p:cNvPr id="1028" name="Picture 4" descr="http://listverse.files.wordpress.com/2007/09/khomeini-78-tm.jpg"/>
          <p:cNvPicPr>
            <a:picLocks noChangeAspect="1" noChangeArrowheads="1"/>
          </p:cNvPicPr>
          <p:nvPr/>
        </p:nvPicPr>
        <p:blipFill>
          <a:blip r:embed="rId3" cstate="print"/>
          <a:srcRect/>
          <a:stretch>
            <a:fillRect/>
          </a:stretch>
        </p:blipFill>
        <p:spPr bwMode="auto">
          <a:xfrm>
            <a:off x="6019800" y="2895600"/>
            <a:ext cx="2200275" cy="2857500"/>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Citations:</a:t>
            </a:r>
            <a:endParaRPr lang="en-US" dirty="0"/>
          </a:p>
        </p:txBody>
      </p:sp>
      <p:sp>
        <p:nvSpPr>
          <p:cNvPr id="3" name="Content Placeholder 2"/>
          <p:cNvSpPr>
            <a:spLocks noGrp="1"/>
          </p:cNvSpPr>
          <p:nvPr>
            <p:ph idx="1"/>
          </p:nvPr>
        </p:nvSpPr>
        <p:spPr/>
        <p:txBody>
          <a:bodyPr/>
          <a:lstStyle/>
          <a:p>
            <a:r>
              <a:rPr lang="it-IT" dirty="0" smtClean="0"/>
              <a:t>"</a:t>
            </a:r>
            <a:r>
              <a:rPr lang="it-IT" sz="2800" dirty="0" smtClean="0"/>
              <a:t>Fashion in India." </a:t>
            </a:r>
            <a:r>
              <a:rPr lang="it-IT" sz="2800" i="1" dirty="0" smtClean="0"/>
              <a:t>Culturopedia</a:t>
            </a:r>
            <a:r>
              <a:rPr lang="it-IT" sz="2800" dirty="0" smtClean="0"/>
              <a:t>. 2009. Culturopedia, Web. 23 Feb 2010. &lt;http://www.culturopedia.com/Fashion/fashion.intro.html&gt;. </a:t>
            </a:r>
          </a:p>
          <a:p>
            <a:r>
              <a:rPr lang="en-US" sz="2800" dirty="0" err="1" smtClean="0"/>
              <a:t>Baig</a:t>
            </a:r>
            <a:r>
              <a:rPr lang="en-US" sz="2800" dirty="0" smtClean="0"/>
              <a:t>, Khalid. "The Islamic Dress Code." </a:t>
            </a:r>
            <a:r>
              <a:rPr lang="en-US" sz="2800" i="1" dirty="0" err="1" smtClean="0"/>
              <a:t>Albalagah</a:t>
            </a:r>
            <a:r>
              <a:rPr lang="en-US" sz="2800" i="1" dirty="0" smtClean="0"/>
              <a:t>--Food For Thought</a:t>
            </a:r>
            <a:r>
              <a:rPr lang="en-US" sz="2800" dirty="0" smtClean="0"/>
              <a:t>. 2009. </a:t>
            </a:r>
            <a:r>
              <a:rPr lang="en-US" sz="2800" dirty="0" err="1" smtClean="0"/>
              <a:t>Albalagah</a:t>
            </a:r>
            <a:r>
              <a:rPr lang="en-US" sz="2800" dirty="0" smtClean="0"/>
              <a:t>, Web. 23 Feb 2010. &lt;http://www.albalagh.net/food_for_thought/dress.shtml&gt;.</a:t>
            </a:r>
            <a:endParaRPr lang="en-US" sz="28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Citations:</a:t>
            </a:r>
            <a:endParaRPr lang="en-US" dirty="0"/>
          </a:p>
        </p:txBody>
      </p:sp>
      <p:sp>
        <p:nvSpPr>
          <p:cNvPr id="3" name="Content Placeholder 2"/>
          <p:cNvSpPr>
            <a:spLocks noGrp="1"/>
          </p:cNvSpPr>
          <p:nvPr>
            <p:ph idx="1"/>
          </p:nvPr>
        </p:nvSpPr>
        <p:spPr/>
        <p:txBody>
          <a:bodyPr/>
          <a:lstStyle/>
          <a:p>
            <a:r>
              <a:rPr lang="en-US" sz="2800" dirty="0" smtClean="0"/>
              <a:t>"The Dress of Hindus." </a:t>
            </a:r>
            <a:r>
              <a:rPr lang="en-US" sz="2800" i="1" dirty="0" smtClean="0"/>
              <a:t>Nagpur Online. com</a:t>
            </a:r>
            <a:r>
              <a:rPr lang="en-US" sz="2800" dirty="0" smtClean="0"/>
              <a:t>. March 1999. Nagpur Online, Web. 23 Feb 2010. &lt;http://www.nagpuronline.com/people/dress.html&gt;. </a:t>
            </a:r>
          </a:p>
          <a:p>
            <a:r>
              <a:rPr lang="en-US" sz="2800" dirty="0" err="1" smtClean="0"/>
              <a:t>Sindoor</a:t>
            </a:r>
            <a:r>
              <a:rPr lang="en-US" sz="2800" dirty="0" smtClean="0"/>
              <a:t>." </a:t>
            </a:r>
            <a:r>
              <a:rPr lang="en-US" sz="2800" i="1" dirty="0" err="1" smtClean="0"/>
              <a:t>iloveindia</a:t>
            </a:r>
            <a:r>
              <a:rPr lang="en-US" sz="2800" dirty="0" smtClean="0"/>
              <a:t>. </a:t>
            </a:r>
            <a:r>
              <a:rPr lang="en-US" sz="2800" dirty="0" err="1" smtClean="0"/>
              <a:t>iloveindia</a:t>
            </a:r>
            <a:r>
              <a:rPr lang="en-US" sz="2800" dirty="0" smtClean="0"/>
              <a:t>, Web. 23 Feb 2010. &lt;http://www.iloveindia.com/indian-traditions/sindoor.html&gt;. </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 More Citations:</a:t>
            </a:r>
            <a:endParaRPr lang="en-US" dirty="0"/>
          </a:p>
        </p:txBody>
      </p:sp>
      <p:sp>
        <p:nvSpPr>
          <p:cNvPr id="3" name="Content Placeholder 2"/>
          <p:cNvSpPr>
            <a:spLocks noGrp="1"/>
          </p:cNvSpPr>
          <p:nvPr>
            <p:ph idx="1"/>
          </p:nvPr>
        </p:nvSpPr>
        <p:spPr/>
        <p:txBody>
          <a:bodyPr>
            <a:normAutofit/>
          </a:bodyPr>
          <a:lstStyle/>
          <a:p>
            <a:r>
              <a:rPr lang="en-US" sz="2800" dirty="0" smtClean="0"/>
              <a:t>Traditional clothing......" </a:t>
            </a:r>
            <a:r>
              <a:rPr lang="en-US" sz="2800" i="1" dirty="0" smtClean="0"/>
              <a:t>India--reflections on life, culture, religion.</a:t>
            </a:r>
            <a:r>
              <a:rPr lang="en-US" sz="2800" dirty="0" smtClean="0"/>
              <a:t>. 2000. A. &amp; U. </a:t>
            </a:r>
            <a:r>
              <a:rPr lang="en-US" sz="2800" dirty="0" err="1" smtClean="0"/>
              <a:t>Köhler</a:t>
            </a:r>
            <a:r>
              <a:rPr lang="en-US" sz="2800" dirty="0" smtClean="0"/>
              <a:t> , Web. 2/19/10. &lt;http://www.sights-and-culture.com/India/India-reflections.html&gt;.</a:t>
            </a:r>
          </a:p>
          <a:p>
            <a:r>
              <a:rPr lang="en-US" sz="2800" dirty="0" smtClean="0"/>
              <a:t> Robinson, B.A. " Jain Dharma ." </a:t>
            </a:r>
            <a:r>
              <a:rPr lang="en-US" sz="2800" i="1" dirty="0" smtClean="0"/>
              <a:t>Religious Tolerance</a:t>
            </a:r>
            <a:r>
              <a:rPr lang="en-US" sz="2800" dirty="0" smtClean="0"/>
              <a:t>. 1996 - 2012. Ontario Consultants on Religious Tolerance, Web. 24 Feb 2010. &lt;http://www.religioustolerance.org/jainism.htm&gt;.</a:t>
            </a:r>
          </a:p>
          <a:p>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Focused on: Nava Rasa</a:t>
            </a:r>
            <a:br>
              <a:rPr lang="en-US" dirty="0" smtClean="0"/>
            </a:br>
            <a:r>
              <a:rPr lang="en-US" dirty="0" smtClean="0"/>
              <a:t> (</a:t>
            </a:r>
            <a:r>
              <a:rPr lang="en-US" dirty="0" smtClean="0">
                <a:solidFill>
                  <a:srgbClr val="FF5C9C"/>
                </a:solidFill>
              </a:rPr>
              <a:t>The Nine Sentiments</a:t>
            </a:r>
            <a:r>
              <a:rPr lang="en-US" dirty="0" smtClean="0"/>
              <a:t>)</a:t>
            </a:r>
            <a:endParaRPr lang="en-US" dirty="0"/>
          </a:p>
        </p:txBody>
      </p:sp>
      <p:sp>
        <p:nvSpPr>
          <p:cNvPr id="3" name="Content Placeholder 2"/>
          <p:cNvSpPr>
            <a:spLocks noGrp="1"/>
          </p:cNvSpPr>
          <p:nvPr>
            <p:ph idx="1"/>
          </p:nvPr>
        </p:nvSpPr>
        <p:spPr>
          <a:xfrm>
            <a:off x="457200" y="1752600"/>
            <a:ext cx="8229600" cy="4191000"/>
          </a:xfrm>
          <a:ln>
            <a:noFill/>
          </a:ln>
        </p:spPr>
        <p:txBody>
          <a:bodyPr>
            <a:normAutofit/>
          </a:bodyPr>
          <a:lstStyle/>
          <a:p>
            <a:r>
              <a:rPr lang="en-US" sz="2500" b="1" dirty="0" err="1" smtClean="0"/>
              <a:t>Shringara</a:t>
            </a:r>
            <a:r>
              <a:rPr lang="en-US" sz="2500" dirty="0" smtClean="0"/>
              <a:t> (romantic and erotic)</a:t>
            </a:r>
          </a:p>
          <a:p>
            <a:r>
              <a:rPr lang="en-US" sz="2500" dirty="0" smtClean="0"/>
              <a:t> </a:t>
            </a:r>
            <a:r>
              <a:rPr lang="en-US" sz="2500" b="1" i="1" dirty="0" err="1" smtClean="0"/>
              <a:t>Hasya</a:t>
            </a:r>
            <a:r>
              <a:rPr lang="en-US" sz="2500" b="1" dirty="0" smtClean="0"/>
              <a:t> </a:t>
            </a:r>
            <a:r>
              <a:rPr lang="en-US" sz="2500" dirty="0" smtClean="0"/>
              <a:t>(humorous)</a:t>
            </a:r>
          </a:p>
          <a:p>
            <a:r>
              <a:rPr lang="en-US" sz="2500" dirty="0" smtClean="0"/>
              <a:t> </a:t>
            </a:r>
            <a:r>
              <a:rPr lang="en-US" sz="2500" b="1" dirty="0" err="1" smtClean="0"/>
              <a:t>Karuna</a:t>
            </a:r>
            <a:r>
              <a:rPr lang="en-US" sz="2500" b="1" dirty="0" smtClean="0"/>
              <a:t> </a:t>
            </a:r>
            <a:r>
              <a:rPr lang="en-US" sz="2500" dirty="0" smtClean="0"/>
              <a:t>(pathetic)</a:t>
            </a:r>
          </a:p>
          <a:p>
            <a:r>
              <a:rPr lang="en-US" sz="2500" dirty="0" smtClean="0"/>
              <a:t> </a:t>
            </a:r>
            <a:r>
              <a:rPr lang="en-US" sz="2500" b="1" dirty="0" err="1" smtClean="0"/>
              <a:t>Raudra</a:t>
            </a:r>
            <a:r>
              <a:rPr lang="en-US" sz="2500" dirty="0" smtClean="0"/>
              <a:t> (anger)</a:t>
            </a:r>
          </a:p>
          <a:p>
            <a:r>
              <a:rPr lang="en-US" sz="2500" b="1" dirty="0" err="1" smtClean="0"/>
              <a:t>Veera</a:t>
            </a:r>
            <a:r>
              <a:rPr lang="en-US" sz="2500" dirty="0" smtClean="0"/>
              <a:t> (heroic)</a:t>
            </a:r>
          </a:p>
          <a:p>
            <a:r>
              <a:rPr lang="en-US" sz="2500" b="1" dirty="0" err="1" smtClean="0"/>
              <a:t>Bhayanaka</a:t>
            </a:r>
            <a:r>
              <a:rPr lang="en-US" sz="2500" dirty="0" smtClean="0"/>
              <a:t> (fearful)</a:t>
            </a:r>
          </a:p>
          <a:p>
            <a:r>
              <a:rPr lang="en-US" sz="2500" b="1" i="1" dirty="0" err="1" smtClean="0"/>
              <a:t>Vibhatsa</a:t>
            </a:r>
            <a:r>
              <a:rPr lang="en-US" sz="2500" b="1" dirty="0" smtClean="0"/>
              <a:t> </a:t>
            </a:r>
            <a:r>
              <a:rPr lang="en-US" sz="2500" dirty="0" smtClean="0"/>
              <a:t>(disgustful)</a:t>
            </a:r>
          </a:p>
          <a:p>
            <a:r>
              <a:rPr lang="en-US" sz="2500" b="1" i="1" dirty="0" err="1" smtClean="0"/>
              <a:t>Adbhuta</a:t>
            </a:r>
            <a:r>
              <a:rPr lang="en-US" sz="2500" b="1" dirty="0" smtClean="0"/>
              <a:t> </a:t>
            </a:r>
            <a:r>
              <a:rPr lang="en-US" sz="2500" dirty="0" smtClean="0"/>
              <a:t>(amazement)</a:t>
            </a:r>
          </a:p>
          <a:p>
            <a:r>
              <a:rPr lang="en-US" sz="2500" b="1" i="1" dirty="0" err="1" smtClean="0"/>
              <a:t>Shanta</a:t>
            </a:r>
            <a:r>
              <a:rPr lang="en-US" sz="2500" b="1" dirty="0" smtClean="0"/>
              <a:t> </a:t>
            </a:r>
            <a:r>
              <a:rPr lang="en-US" sz="2500" dirty="0" smtClean="0"/>
              <a:t>(peaceful)</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Learning Strategies</a:t>
            </a:r>
            <a:endParaRPr lang="en-US" dirty="0"/>
          </a:p>
        </p:txBody>
      </p:sp>
      <p:sp>
        <p:nvSpPr>
          <p:cNvPr id="4" name="Content Placeholder 3"/>
          <p:cNvSpPr>
            <a:spLocks noGrp="1"/>
          </p:cNvSpPr>
          <p:nvPr>
            <p:ph sz="half" idx="2"/>
          </p:nvPr>
        </p:nvSpPr>
        <p:spPr>
          <a:xfrm>
            <a:off x="4724400" y="2286000"/>
            <a:ext cx="4038600" cy="2849563"/>
          </a:xfrm>
        </p:spPr>
        <p:txBody>
          <a:bodyPr/>
          <a:lstStyle/>
          <a:p>
            <a:r>
              <a:rPr lang="en-US" dirty="0" smtClean="0"/>
              <a:t>A lot like Jazz improvisation.</a:t>
            </a:r>
          </a:p>
          <a:p>
            <a:r>
              <a:rPr lang="en-US" dirty="0" smtClean="0"/>
              <a:t>Taught orally</a:t>
            </a:r>
          </a:p>
          <a:p>
            <a:r>
              <a:rPr lang="en-US" dirty="0" smtClean="0"/>
              <a:t>Guru teaches</a:t>
            </a:r>
          </a:p>
          <a:p>
            <a:r>
              <a:rPr lang="en-US" dirty="0" smtClean="0"/>
              <a:t>Not recorded or written down.</a:t>
            </a:r>
          </a:p>
          <a:p>
            <a:endParaRPr lang="en-US" dirty="0"/>
          </a:p>
        </p:txBody>
      </p:sp>
      <p:pic>
        <p:nvPicPr>
          <p:cNvPr id="14338" name="Picture 2" descr="http://www.burningpanjab.com/img/gobind7.jpg"/>
          <p:cNvPicPr>
            <a:picLocks noChangeAspect="1" noChangeArrowheads="1"/>
          </p:cNvPicPr>
          <p:nvPr/>
        </p:nvPicPr>
        <p:blipFill>
          <a:blip r:embed="rId2" cstate="print"/>
          <a:srcRect/>
          <a:stretch>
            <a:fillRect/>
          </a:stretch>
        </p:blipFill>
        <p:spPr bwMode="auto">
          <a:xfrm>
            <a:off x="609600" y="2057400"/>
            <a:ext cx="3810000" cy="304800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Ragas:</a:t>
            </a:r>
            <a:endParaRPr lang="en-US" dirty="0"/>
          </a:p>
        </p:txBody>
      </p:sp>
      <p:sp>
        <p:nvSpPr>
          <p:cNvPr id="3" name="Text Placeholder 2"/>
          <p:cNvSpPr>
            <a:spLocks noGrp="1"/>
          </p:cNvSpPr>
          <p:nvPr>
            <p:ph type="body" idx="1"/>
          </p:nvPr>
        </p:nvSpPr>
        <p:spPr>
          <a:xfrm>
            <a:off x="228600" y="1905000"/>
            <a:ext cx="8686800" cy="4386264"/>
          </a:xfrm>
        </p:spPr>
        <p:txBody>
          <a:bodyPr>
            <a:normAutofit/>
          </a:bodyPr>
          <a:lstStyle/>
          <a:p>
            <a:r>
              <a:rPr lang="en-US" dirty="0" smtClean="0"/>
              <a:t>Ravi Shankar defines ragas as: "Ragas are extremely difficult to explain in a few words. Though Indian music is modal in character, ragas should not be mistaken as modes that one hears in the music of the Middle and Far Eastern countries, nor be understood to be a scale, melody per se, a composition, or a key. A raga is a scientific, precise, subtle and aesthetic melodic form with its own peculiar ascending and descending movement consisting of either a full seven note octave, or a series of six or five notes (or a combination of any of these) in a rising or falling structure called the </a:t>
            </a:r>
            <a:r>
              <a:rPr lang="en-US" i="1" dirty="0" err="1" smtClean="0"/>
              <a:t>Arohana</a:t>
            </a:r>
            <a:r>
              <a:rPr lang="en-US" dirty="0" smtClean="0"/>
              <a:t> and </a:t>
            </a:r>
            <a:r>
              <a:rPr lang="en-US" i="1" dirty="0" err="1" smtClean="0"/>
              <a:t>Avarohana</a:t>
            </a:r>
            <a:r>
              <a:rPr lang="en-US" dirty="0" smtClean="0"/>
              <a:t>. It is the subtle difference in the order of notes, an omission of a dissonant note, an emphasis on a particular note, the slide from one note to another, and the use of microtones together with other subtleties, that demarcate one raga from the other."</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sz="half" idx="1"/>
          </p:nvPr>
        </p:nvSpPr>
        <p:spPr/>
        <p:txBody>
          <a:bodyPr/>
          <a:lstStyle/>
          <a:p>
            <a:r>
              <a:rPr lang="en-US" dirty="0" smtClean="0"/>
              <a:t>Rag= Melody</a:t>
            </a:r>
          </a:p>
          <a:p>
            <a:r>
              <a:rPr lang="en-US" dirty="0" smtClean="0"/>
              <a:t>Tal= Rhythm</a:t>
            </a:r>
          </a:p>
          <a:p>
            <a:r>
              <a:rPr lang="en-US" dirty="0" err="1" smtClean="0"/>
              <a:t>Swar</a:t>
            </a:r>
            <a:r>
              <a:rPr lang="en-US" dirty="0" smtClean="0"/>
              <a:t>= Note</a:t>
            </a:r>
          </a:p>
          <a:p>
            <a:r>
              <a:rPr lang="en-US" dirty="0" err="1" smtClean="0"/>
              <a:t>Vibhagh</a:t>
            </a:r>
            <a:r>
              <a:rPr lang="en-US" dirty="0" smtClean="0"/>
              <a:t>= The measure</a:t>
            </a:r>
          </a:p>
          <a:p>
            <a:r>
              <a:rPr lang="en-US" dirty="0" err="1" smtClean="0"/>
              <a:t>Matra</a:t>
            </a:r>
            <a:r>
              <a:rPr lang="en-US" dirty="0" smtClean="0"/>
              <a:t>= The beat</a:t>
            </a:r>
          </a:p>
          <a:p>
            <a:r>
              <a:rPr lang="en-US" dirty="0" smtClean="0"/>
              <a:t>Lay= Tempo</a:t>
            </a:r>
          </a:p>
          <a:p>
            <a:r>
              <a:rPr lang="en-US" dirty="0" err="1" smtClean="0"/>
              <a:t>Avartan</a:t>
            </a:r>
            <a:r>
              <a:rPr lang="en-US" dirty="0" smtClean="0"/>
              <a:t>= The cycle</a:t>
            </a:r>
          </a:p>
          <a:p>
            <a:r>
              <a:rPr lang="en-US" dirty="0" smtClean="0"/>
              <a:t>Sum</a:t>
            </a:r>
            <a:r>
              <a:rPr lang="en-US" smtClean="0"/>
              <a:t>= emphasis on 1</a:t>
            </a:r>
            <a:endParaRPr lang="en-US" dirty="0" smtClean="0"/>
          </a:p>
          <a:p>
            <a:endParaRPr lang="en-US" dirty="0" smtClean="0"/>
          </a:p>
          <a:p>
            <a:endParaRPr lang="en-US" dirty="0" smtClean="0"/>
          </a:p>
          <a:p>
            <a:endParaRPr lang="en-US" dirty="0"/>
          </a:p>
        </p:txBody>
      </p:sp>
      <p:sp>
        <p:nvSpPr>
          <p:cNvPr id="4" name="Content Placeholder 3"/>
          <p:cNvSpPr>
            <a:spLocks noGrp="1"/>
          </p:cNvSpPr>
          <p:nvPr>
            <p:ph sz="half" idx="2"/>
          </p:nvPr>
        </p:nvSpPr>
        <p:spPr/>
        <p:txBody>
          <a:bodyPr/>
          <a:lstStyle/>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90600"/>
          </a:xfrm>
        </p:spPr>
        <p:txBody>
          <a:bodyPr>
            <a:normAutofit/>
          </a:bodyPr>
          <a:lstStyle/>
          <a:p>
            <a:pPr algn="ctr"/>
            <a:r>
              <a:rPr lang="en-US" sz="4000" dirty="0" smtClean="0"/>
              <a:t>Instruments found in Indian Music</a:t>
            </a:r>
            <a:endParaRPr lang="en-US" sz="4000" dirty="0"/>
          </a:p>
        </p:txBody>
      </p:sp>
      <p:sp>
        <p:nvSpPr>
          <p:cNvPr id="4" name="Content Placeholder 3"/>
          <p:cNvSpPr>
            <a:spLocks noGrp="1"/>
          </p:cNvSpPr>
          <p:nvPr>
            <p:ph sz="half" idx="2"/>
          </p:nvPr>
        </p:nvSpPr>
        <p:spPr>
          <a:xfrm>
            <a:off x="0" y="914400"/>
            <a:ext cx="9144000" cy="5943599"/>
          </a:xfrm>
        </p:spPr>
        <p:txBody>
          <a:bodyPr>
            <a:normAutofit lnSpcReduction="10000"/>
          </a:bodyPr>
          <a:lstStyle/>
          <a:p>
            <a:r>
              <a:rPr lang="en-US" dirty="0" smtClean="0"/>
              <a:t>Sitar: </a:t>
            </a:r>
            <a:r>
              <a:rPr lang="en-US" sz="1600" dirty="0" smtClean="0"/>
              <a:t>“A stringed instrument of India made of seasoned gourds and teak and having a track of 20 movable frets with 6 or 7 metal playing strings above and usually 13 sympathetic resonating strings below.”</a:t>
            </a:r>
            <a:endParaRPr lang="en-US" dirty="0" smtClean="0"/>
          </a:p>
          <a:p>
            <a:r>
              <a:rPr lang="en-US" dirty="0" err="1" smtClean="0"/>
              <a:t>Sarod</a:t>
            </a:r>
            <a:r>
              <a:rPr lang="en-US" dirty="0" smtClean="0"/>
              <a:t>: </a:t>
            </a:r>
            <a:r>
              <a:rPr lang="en-US" sz="2000" dirty="0" smtClean="0"/>
              <a:t>Played with a bow</a:t>
            </a:r>
          </a:p>
          <a:p>
            <a:r>
              <a:rPr lang="en-US" dirty="0" err="1" smtClean="0"/>
              <a:t>Sarangi</a:t>
            </a:r>
            <a:r>
              <a:rPr lang="en-US" dirty="0" smtClean="0"/>
              <a:t>: </a:t>
            </a:r>
            <a:r>
              <a:rPr lang="en-US" sz="2000" dirty="0" smtClean="0"/>
              <a:t>A </a:t>
            </a:r>
            <a:r>
              <a:rPr lang="en-US" sz="2000" dirty="0" err="1" smtClean="0"/>
              <a:t>violinlike</a:t>
            </a:r>
            <a:r>
              <a:rPr lang="en-US" sz="2000" dirty="0" smtClean="0"/>
              <a:t> instrument</a:t>
            </a:r>
          </a:p>
          <a:p>
            <a:r>
              <a:rPr lang="en-US" dirty="0" smtClean="0"/>
              <a:t>Flute</a:t>
            </a:r>
          </a:p>
          <a:p>
            <a:r>
              <a:rPr lang="en-US" dirty="0" err="1" smtClean="0"/>
              <a:t>Shehnai</a:t>
            </a:r>
            <a:r>
              <a:rPr lang="en-US" dirty="0" smtClean="0"/>
              <a:t>: </a:t>
            </a:r>
            <a:r>
              <a:rPr lang="en-US" sz="2000" dirty="0" smtClean="0"/>
              <a:t>wind instrument (brings good luck so used in wedding ceremonies.)   </a:t>
            </a:r>
          </a:p>
          <a:p>
            <a:r>
              <a:rPr lang="en-US" dirty="0" err="1" smtClean="0"/>
              <a:t>Tabla</a:t>
            </a:r>
            <a:r>
              <a:rPr lang="en-US" dirty="0" smtClean="0"/>
              <a:t>: </a:t>
            </a:r>
            <a:r>
              <a:rPr lang="en-US" sz="1600" dirty="0" smtClean="0"/>
              <a:t>a small drum or pair of drums of India tuned to different pitches and played with the hands.</a:t>
            </a:r>
          </a:p>
          <a:p>
            <a:r>
              <a:rPr lang="en-US" dirty="0" err="1" smtClean="0"/>
              <a:t>Pakhawaj</a:t>
            </a:r>
            <a:r>
              <a:rPr lang="en-US" dirty="0" smtClean="0"/>
              <a:t>: </a:t>
            </a:r>
            <a:r>
              <a:rPr lang="en-US" sz="1600" dirty="0" smtClean="0"/>
              <a:t>drum</a:t>
            </a:r>
            <a:endParaRPr lang="en-US" dirty="0" smtClean="0"/>
          </a:p>
          <a:p>
            <a:r>
              <a:rPr lang="en-US" dirty="0" smtClean="0"/>
              <a:t>Harmonium:  </a:t>
            </a:r>
            <a:r>
              <a:rPr lang="en-US" sz="1500" dirty="0" smtClean="0"/>
              <a:t>“an </a:t>
            </a:r>
            <a:r>
              <a:rPr lang="en-US" sz="1500" dirty="0" err="1" smtClean="0"/>
              <a:t>organlike</a:t>
            </a:r>
            <a:r>
              <a:rPr lang="en-US" sz="1500" dirty="0" smtClean="0"/>
              <a:t> keyboard instrument with small metal reeds and a pair of bellows operated by the player's feet.</a:t>
            </a:r>
          </a:p>
          <a:p>
            <a:r>
              <a:rPr lang="en-US" dirty="0" err="1" smtClean="0"/>
              <a:t>Mridangam</a:t>
            </a:r>
            <a:r>
              <a:rPr lang="en-US" dirty="0" smtClean="0"/>
              <a:t>: </a:t>
            </a:r>
            <a:r>
              <a:rPr lang="en-US" sz="1600" dirty="0" smtClean="0"/>
              <a:t>drum</a:t>
            </a:r>
          </a:p>
          <a:p>
            <a:r>
              <a:rPr lang="en-US" dirty="0" err="1" smtClean="0"/>
              <a:t>Ghatam</a:t>
            </a:r>
            <a:r>
              <a:rPr lang="en-US" dirty="0" smtClean="0"/>
              <a:t>:  </a:t>
            </a:r>
            <a:r>
              <a:rPr lang="en-US" sz="1600" dirty="0" smtClean="0"/>
              <a:t>a pot used as a percussion instrument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46" name="Picture 22" descr="http://library.thinkquest.org/08aug/00811/ghatamsouthindian.jpg"/>
          <p:cNvPicPr>
            <a:picLocks noChangeAspect="1" noChangeArrowheads="1"/>
          </p:cNvPicPr>
          <p:nvPr/>
        </p:nvPicPr>
        <p:blipFill>
          <a:blip r:embed="rId2" cstate="print"/>
          <a:srcRect/>
          <a:stretch>
            <a:fillRect/>
          </a:stretch>
        </p:blipFill>
        <p:spPr bwMode="auto">
          <a:xfrm>
            <a:off x="7233987" y="228600"/>
            <a:ext cx="1910013" cy="2016125"/>
          </a:xfrm>
          <a:prstGeom prst="rect">
            <a:avLst/>
          </a:prstGeom>
          <a:noFill/>
        </p:spPr>
      </p:pic>
      <p:pic>
        <p:nvPicPr>
          <p:cNvPr id="1026" name="Picture 2" descr="http://www.binaswar.com/home/dhol_pakh1.jpg"/>
          <p:cNvPicPr>
            <a:picLocks noChangeAspect="1" noChangeArrowheads="1"/>
          </p:cNvPicPr>
          <p:nvPr/>
        </p:nvPicPr>
        <p:blipFill>
          <a:blip r:embed="rId3" cstate="print"/>
          <a:srcRect/>
          <a:stretch>
            <a:fillRect/>
          </a:stretch>
        </p:blipFill>
        <p:spPr bwMode="auto">
          <a:xfrm>
            <a:off x="228601" y="152400"/>
            <a:ext cx="2895599" cy="1985554"/>
          </a:xfrm>
          <a:prstGeom prst="rect">
            <a:avLst/>
          </a:prstGeom>
          <a:noFill/>
        </p:spPr>
      </p:pic>
      <p:sp>
        <p:nvSpPr>
          <p:cNvPr id="3" name="TextBox 2"/>
          <p:cNvSpPr txBox="1"/>
          <p:nvPr/>
        </p:nvSpPr>
        <p:spPr>
          <a:xfrm>
            <a:off x="1828800" y="152400"/>
            <a:ext cx="1828800" cy="400110"/>
          </a:xfrm>
          <a:prstGeom prst="rect">
            <a:avLst/>
          </a:prstGeom>
          <a:noFill/>
        </p:spPr>
        <p:txBody>
          <a:bodyPr wrap="square" rtlCol="0">
            <a:spAutoFit/>
          </a:bodyPr>
          <a:lstStyle/>
          <a:p>
            <a:r>
              <a:rPr lang="en-US" sz="2000" b="1" dirty="0" err="1" smtClean="0">
                <a:solidFill>
                  <a:schemeClr val="bg1"/>
                </a:solidFill>
              </a:rPr>
              <a:t>Pakhawaj</a:t>
            </a:r>
            <a:endParaRPr lang="en-US" sz="2000" b="1" dirty="0">
              <a:solidFill>
                <a:schemeClr val="bg1"/>
              </a:solidFill>
            </a:endParaRPr>
          </a:p>
        </p:txBody>
      </p:sp>
      <p:pic>
        <p:nvPicPr>
          <p:cNvPr id="1028" name="Picture 4" descr="http://www.diversehamilton.ca/Pictures/indian-sitar.jpg"/>
          <p:cNvPicPr>
            <a:picLocks noChangeAspect="1" noChangeArrowheads="1"/>
          </p:cNvPicPr>
          <p:nvPr/>
        </p:nvPicPr>
        <p:blipFill>
          <a:blip r:embed="rId4" cstate="print"/>
          <a:srcRect/>
          <a:stretch>
            <a:fillRect/>
          </a:stretch>
        </p:blipFill>
        <p:spPr bwMode="auto">
          <a:xfrm>
            <a:off x="3200399" y="152400"/>
            <a:ext cx="2727707" cy="1950682"/>
          </a:xfrm>
          <a:prstGeom prst="rect">
            <a:avLst/>
          </a:prstGeom>
          <a:noFill/>
        </p:spPr>
      </p:pic>
      <p:sp>
        <p:nvSpPr>
          <p:cNvPr id="5" name="TextBox 4"/>
          <p:cNvSpPr txBox="1"/>
          <p:nvPr/>
        </p:nvSpPr>
        <p:spPr>
          <a:xfrm>
            <a:off x="3657600" y="381000"/>
            <a:ext cx="838200" cy="400110"/>
          </a:xfrm>
          <a:prstGeom prst="rect">
            <a:avLst/>
          </a:prstGeom>
          <a:noFill/>
        </p:spPr>
        <p:txBody>
          <a:bodyPr wrap="square" rtlCol="0">
            <a:spAutoFit/>
          </a:bodyPr>
          <a:lstStyle/>
          <a:p>
            <a:r>
              <a:rPr lang="en-US" sz="2000" b="1" dirty="0" smtClean="0">
                <a:solidFill>
                  <a:schemeClr val="bg1"/>
                </a:solidFill>
              </a:rPr>
              <a:t>Sitar</a:t>
            </a:r>
            <a:endParaRPr lang="en-US" sz="2000" b="1" dirty="0">
              <a:solidFill>
                <a:schemeClr val="bg1"/>
              </a:solidFill>
            </a:endParaRPr>
          </a:p>
        </p:txBody>
      </p:sp>
      <p:pic>
        <p:nvPicPr>
          <p:cNvPr id="1030" name="Picture 6" descr="http://celestialsitar.net/images/sarod.jpg"/>
          <p:cNvPicPr>
            <a:picLocks noChangeAspect="1" noChangeArrowheads="1"/>
          </p:cNvPicPr>
          <p:nvPr/>
        </p:nvPicPr>
        <p:blipFill>
          <a:blip r:embed="rId5" cstate="print"/>
          <a:srcRect/>
          <a:stretch>
            <a:fillRect/>
          </a:stretch>
        </p:blipFill>
        <p:spPr bwMode="auto">
          <a:xfrm>
            <a:off x="228600" y="2209800"/>
            <a:ext cx="2521407" cy="2314651"/>
          </a:xfrm>
          <a:prstGeom prst="rect">
            <a:avLst/>
          </a:prstGeom>
          <a:noFill/>
        </p:spPr>
      </p:pic>
      <p:sp>
        <p:nvSpPr>
          <p:cNvPr id="7" name="TextBox 6"/>
          <p:cNvSpPr txBox="1"/>
          <p:nvPr/>
        </p:nvSpPr>
        <p:spPr>
          <a:xfrm rot="1742934">
            <a:off x="25246" y="2995529"/>
            <a:ext cx="1143000" cy="400110"/>
          </a:xfrm>
          <a:prstGeom prst="rect">
            <a:avLst/>
          </a:prstGeom>
          <a:noFill/>
        </p:spPr>
        <p:txBody>
          <a:bodyPr wrap="square" rtlCol="0">
            <a:spAutoFit/>
          </a:bodyPr>
          <a:lstStyle/>
          <a:p>
            <a:pPr algn="ctr"/>
            <a:r>
              <a:rPr lang="en-US" sz="2000" b="1" dirty="0" err="1" smtClean="0">
                <a:solidFill>
                  <a:schemeClr val="bg1"/>
                </a:solidFill>
              </a:rPr>
              <a:t>Sarod</a:t>
            </a:r>
            <a:endParaRPr lang="en-US" sz="2000" b="1" dirty="0">
              <a:solidFill>
                <a:schemeClr val="bg1"/>
              </a:solidFill>
            </a:endParaRPr>
          </a:p>
        </p:txBody>
      </p:sp>
      <p:pic>
        <p:nvPicPr>
          <p:cNvPr id="1032" name="Picture 8" descr="http://sarab.in/yahoo_site_admin/assets/images/instruments-sarangi.118224113_large.jpg"/>
          <p:cNvPicPr>
            <a:picLocks noChangeAspect="1" noChangeArrowheads="1"/>
          </p:cNvPicPr>
          <p:nvPr/>
        </p:nvPicPr>
        <p:blipFill>
          <a:blip r:embed="rId6" cstate="print"/>
          <a:srcRect/>
          <a:stretch>
            <a:fillRect/>
          </a:stretch>
        </p:blipFill>
        <p:spPr bwMode="auto">
          <a:xfrm>
            <a:off x="2895600" y="2286000"/>
            <a:ext cx="2621539" cy="2182091"/>
          </a:xfrm>
          <a:prstGeom prst="rect">
            <a:avLst/>
          </a:prstGeom>
          <a:noFill/>
        </p:spPr>
      </p:pic>
      <p:sp>
        <p:nvSpPr>
          <p:cNvPr id="9" name="TextBox 8"/>
          <p:cNvSpPr txBox="1"/>
          <p:nvPr/>
        </p:nvSpPr>
        <p:spPr>
          <a:xfrm>
            <a:off x="4038600" y="2438400"/>
            <a:ext cx="1371600" cy="400110"/>
          </a:xfrm>
          <a:prstGeom prst="rect">
            <a:avLst/>
          </a:prstGeom>
          <a:noFill/>
        </p:spPr>
        <p:txBody>
          <a:bodyPr wrap="square" rtlCol="0">
            <a:spAutoFit/>
          </a:bodyPr>
          <a:lstStyle/>
          <a:p>
            <a:r>
              <a:rPr lang="en-US" sz="2000" b="1" dirty="0" err="1" smtClean="0">
                <a:solidFill>
                  <a:schemeClr val="bg1"/>
                </a:solidFill>
              </a:rPr>
              <a:t>Sarangi</a:t>
            </a:r>
            <a:endParaRPr lang="en-US" sz="2000" b="1" dirty="0">
              <a:solidFill>
                <a:schemeClr val="bg1"/>
              </a:solidFill>
            </a:endParaRPr>
          </a:p>
        </p:txBody>
      </p:sp>
      <p:pic>
        <p:nvPicPr>
          <p:cNvPr id="1038" name="Picture 14" descr="http://www.lokvani.com/lokvani/a_images/y2009/5588shehnai_1.jpg"/>
          <p:cNvPicPr>
            <a:picLocks noChangeAspect="1" noChangeArrowheads="1"/>
          </p:cNvPicPr>
          <p:nvPr/>
        </p:nvPicPr>
        <p:blipFill>
          <a:blip r:embed="rId7" cstate="print"/>
          <a:srcRect/>
          <a:stretch>
            <a:fillRect/>
          </a:stretch>
        </p:blipFill>
        <p:spPr bwMode="auto">
          <a:xfrm>
            <a:off x="5791200" y="2133600"/>
            <a:ext cx="2297430" cy="2983675"/>
          </a:xfrm>
          <a:prstGeom prst="rect">
            <a:avLst/>
          </a:prstGeom>
          <a:noFill/>
        </p:spPr>
      </p:pic>
      <p:pic>
        <p:nvPicPr>
          <p:cNvPr id="1040" name="Picture 16" descr="http://www.bollywoodrhythms.com/images/tablapioc.jpg"/>
          <p:cNvPicPr>
            <a:picLocks noChangeAspect="1" noChangeArrowheads="1"/>
          </p:cNvPicPr>
          <p:nvPr/>
        </p:nvPicPr>
        <p:blipFill>
          <a:blip r:embed="rId8" cstate="print"/>
          <a:srcRect/>
          <a:stretch>
            <a:fillRect/>
          </a:stretch>
        </p:blipFill>
        <p:spPr bwMode="auto">
          <a:xfrm>
            <a:off x="152400" y="4572000"/>
            <a:ext cx="3057167" cy="2117725"/>
          </a:xfrm>
          <a:prstGeom prst="rect">
            <a:avLst/>
          </a:prstGeom>
          <a:noFill/>
        </p:spPr>
      </p:pic>
      <p:pic>
        <p:nvPicPr>
          <p:cNvPr id="1036" name="Picture 12" descr="http://unthannah.files.wordpress.com/2009/09/indian20flute.jpg"/>
          <p:cNvPicPr>
            <a:picLocks noChangeAspect="1" noChangeArrowheads="1"/>
          </p:cNvPicPr>
          <p:nvPr/>
        </p:nvPicPr>
        <p:blipFill>
          <a:blip r:embed="rId9" cstate="print"/>
          <a:srcRect/>
          <a:stretch>
            <a:fillRect/>
          </a:stretch>
        </p:blipFill>
        <p:spPr bwMode="auto">
          <a:xfrm>
            <a:off x="7315200" y="4191000"/>
            <a:ext cx="1600200" cy="2445721"/>
          </a:xfrm>
          <a:prstGeom prst="rect">
            <a:avLst/>
          </a:prstGeom>
          <a:noFill/>
        </p:spPr>
      </p:pic>
      <p:sp>
        <p:nvSpPr>
          <p:cNvPr id="12" name="TextBox 11"/>
          <p:cNvSpPr txBox="1"/>
          <p:nvPr/>
        </p:nvSpPr>
        <p:spPr>
          <a:xfrm>
            <a:off x="8153400" y="6248400"/>
            <a:ext cx="762000" cy="400110"/>
          </a:xfrm>
          <a:prstGeom prst="rect">
            <a:avLst/>
          </a:prstGeom>
          <a:noFill/>
        </p:spPr>
        <p:txBody>
          <a:bodyPr wrap="square" rtlCol="0">
            <a:spAutoFit/>
          </a:bodyPr>
          <a:lstStyle/>
          <a:p>
            <a:r>
              <a:rPr lang="en-US" sz="2000" b="1" dirty="0" smtClean="0">
                <a:solidFill>
                  <a:schemeClr val="bg1"/>
                </a:solidFill>
              </a:rPr>
              <a:t>Flute</a:t>
            </a:r>
            <a:endParaRPr lang="en-US" sz="2000" b="1" dirty="0">
              <a:solidFill>
                <a:schemeClr val="bg1"/>
              </a:solidFill>
            </a:endParaRPr>
          </a:p>
        </p:txBody>
      </p:sp>
      <p:sp>
        <p:nvSpPr>
          <p:cNvPr id="15" name="TextBox 14"/>
          <p:cNvSpPr txBox="1"/>
          <p:nvPr/>
        </p:nvSpPr>
        <p:spPr>
          <a:xfrm>
            <a:off x="1371600" y="4648200"/>
            <a:ext cx="990600" cy="369332"/>
          </a:xfrm>
          <a:prstGeom prst="rect">
            <a:avLst/>
          </a:prstGeom>
          <a:noFill/>
        </p:spPr>
        <p:txBody>
          <a:bodyPr wrap="square" rtlCol="0">
            <a:spAutoFit/>
          </a:bodyPr>
          <a:lstStyle/>
          <a:p>
            <a:r>
              <a:rPr lang="en-US" b="1" dirty="0" err="1" smtClean="0">
                <a:solidFill>
                  <a:schemeClr val="bg1"/>
                </a:solidFill>
              </a:rPr>
              <a:t>Tabla</a:t>
            </a:r>
            <a:endParaRPr lang="en-US" b="1" dirty="0">
              <a:solidFill>
                <a:schemeClr val="bg1"/>
              </a:solidFill>
            </a:endParaRPr>
          </a:p>
        </p:txBody>
      </p:sp>
      <p:sp>
        <p:nvSpPr>
          <p:cNvPr id="16" name="TextBox 15"/>
          <p:cNvSpPr txBox="1"/>
          <p:nvPr/>
        </p:nvSpPr>
        <p:spPr>
          <a:xfrm rot="18729422">
            <a:off x="6018787" y="2957204"/>
            <a:ext cx="1371600" cy="400110"/>
          </a:xfrm>
          <a:prstGeom prst="rect">
            <a:avLst/>
          </a:prstGeom>
          <a:noFill/>
        </p:spPr>
        <p:txBody>
          <a:bodyPr wrap="square" rtlCol="0">
            <a:spAutoFit/>
          </a:bodyPr>
          <a:lstStyle/>
          <a:p>
            <a:r>
              <a:rPr lang="en-US" sz="2000" b="1" dirty="0" err="1" smtClean="0">
                <a:solidFill>
                  <a:schemeClr val="bg1"/>
                </a:solidFill>
              </a:rPr>
              <a:t>Shehnai</a:t>
            </a:r>
            <a:endParaRPr lang="en-US" sz="2000" b="1" dirty="0">
              <a:solidFill>
                <a:schemeClr val="bg1"/>
              </a:solidFill>
            </a:endParaRPr>
          </a:p>
        </p:txBody>
      </p:sp>
      <p:pic>
        <p:nvPicPr>
          <p:cNvPr id="1042" name="Picture 18" descr="http://library.thinkquest.org/08aug/00811/harmonium.jpg"/>
          <p:cNvPicPr>
            <a:picLocks noChangeAspect="1" noChangeArrowheads="1"/>
          </p:cNvPicPr>
          <p:nvPr/>
        </p:nvPicPr>
        <p:blipFill>
          <a:blip r:embed="rId10" cstate="print"/>
          <a:srcRect/>
          <a:stretch>
            <a:fillRect/>
          </a:stretch>
        </p:blipFill>
        <p:spPr bwMode="auto">
          <a:xfrm>
            <a:off x="3276600" y="4511675"/>
            <a:ext cx="2346325" cy="2193925"/>
          </a:xfrm>
          <a:prstGeom prst="rect">
            <a:avLst/>
          </a:prstGeom>
          <a:noFill/>
        </p:spPr>
      </p:pic>
      <p:sp>
        <p:nvSpPr>
          <p:cNvPr id="18" name="TextBox 17"/>
          <p:cNvSpPr txBox="1"/>
          <p:nvPr/>
        </p:nvSpPr>
        <p:spPr>
          <a:xfrm>
            <a:off x="3505200" y="6248400"/>
            <a:ext cx="1905000" cy="400110"/>
          </a:xfrm>
          <a:prstGeom prst="rect">
            <a:avLst/>
          </a:prstGeom>
          <a:noFill/>
        </p:spPr>
        <p:txBody>
          <a:bodyPr wrap="square" rtlCol="0">
            <a:spAutoFit/>
          </a:bodyPr>
          <a:lstStyle/>
          <a:p>
            <a:r>
              <a:rPr lang="en-US" sz="2000" b="1" dirty="0" smtClean="0">
                <a:solidFill>
                  <a:schemeClr val="bg1"/>
                </a:solidFill>
              </a:rPr>
              <a:t>Harmonium</a:t>
            </a:r>
            <a:endParaRPr lang="en-US" sz="2000" b="1" dirty="0">
              <a:solidFill>
                <a:schemeClr val="bg1"/>
              </a:solidFill>
            </a:endParaRPr>
          </a:p>
        </p:txBody>
      </p:sp>
      <p:pic>
        <p:nvPicPr>
          <p:cNvPr id="1044" name="Picture 20" descr="See full size image">
            <a:hlinkClick r:id="rId11"/>
          </p:cNvPr>
          <p:cNvPicPr>
            <a:picLocks noChangeAspect="1" noChangeArrowheads="1"/>
          </p:cNvPicPr>
          <p:nvPr/>
        </p:nvPicPr>
        <p:blipFill>
          <a:blip r:embed="rId12" cstate="print"/>
          <a:srcRect/>
          <a:stretch>
            <a:fillRect/>
          </a:stretch>
        </p:blipFill>
        <p:spPr bwMode="auto">
          <a:xfrm>
            <a:off x="5715000" y="5334000"/>
            <a:ext cx="1671638" cy="1143000"/>
          </a:xfrm>
          <a:prstGeom prst="rect">
            <a:avLst/>
          </a:prstGeom>
          <a:noFill/>
        </p:spPr>
      </p:pic>
      <p:sp>
        <p:nvSpPr>
          <p:cNvPr id="21" name="TextBox 20"/>
          <p:cNvSpPr txBox="1"/>
          <p:nvPr/>
        </p:nvSpPr>
        <p:spPr>
          <a:xfrm>
            <a:off x="5486400" y="6457890"/>
            <a:ext cx="1981200" cy="400110"/>
          </a:xfrm>
          <a:prstGeom prst="rect">
            <a:avLst/>
          </a:prstGeom>
          <a:noFill/>
        </p:spPr>
        <p:txBody>
          <a:bodyPr wrap="square" rtlCol="0">
            <a:spAutoFit/>
          </a:bodyPr>
          <a:lstStyle/>
          <a:p>
            <a:r>
              <a:rPr lang="en-US" sz="2000" b="1" dirty="0" err="1" smtClean="0">
                <a:solidFill>
                  <a:schemeClr val="bg1"/>
                </a:solidFill>
              </a:rPr>
              <a:t>Mridangam</a:t>
            </a:r>
            <a:endParaRPr lang="en-US" sz="2000" b="1" dirty="0">
              <a:solidFill>
                <a:schemeClr val="bg1"/>
              </a:solidFill>
            </a:endParaRPr>
          </a:p>
        </p:txBody>
      </p:sp>
      <p:sp>
        <p:nvSpPr>
          <p:cNvPr id="22" name="TextBox 21"/>
          <p:cNvSpPr txBox="1"/>
          <p:nvPr/>
        </p:nvSpPr>
        <p:spPr>
          <a:xfrm>
            <a:off x="6553200" y="0"/>
            <a:ext cx="1752600" cy="400110"/>
          </a:xfrm>
          <a:prstGeom prst="rect">
            <a:avLst/>
          </a:prstGeom>
          <a:noFill/>
        </p:spPr>
        <p:txBody>
          <a:bodyPr wrap="square" rtlCol="0">
            <a:spAutoFit/>
          </a:bodyPr>
          <a:lstStyle/>
          <a:p>
            <a:pPr algn="ctr"/>
            <a:r>
              <a:rPr lang="en-US" sz="2000" b="1" dirty="0" err="1" smtClean="0">
                <a:solidFill>
                  <a:schemeClr val="bg1"/>
                </a:solidFill>
              </a:rPr>
              <a:t>Ghatam</a:t>
            </a:r>
            <a:endParaRPr lang="en-US" sz="2000" b="1" dirty="0">
              <a:solidFill>
                <a:schemeClr val="bg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291</TotalTime>
  <Words>1198</Words>
  <Application>Microsoft Office PowerPoint</Application>
  <PresentationFormat>On-screen Show (4:3)</PresentationFormat>
  <Paragraphs>176</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Verve</vt:lpstr>
      <vt:lpstr>Indias pop culture from ancient times to present!</vt:lpstr>
      <vt:lpstr> Indian Music</vt:lpstr>
      <vt:lpstr>History</vt:lpstr>
      <vt:lpstr>Focused on: Nava Rasa  (The Nine Sentiments)</vt:lpstr>
      <vt:lpstr>Learning Strategies</vt:lpstr>
      <vt:lpstr>Ragas:</vt:lpstr>
      <vt:lpstr>Vocabulary</vt:lpstr>
      <vt:lpstr>Instruments found in Indian Music</vt:lpstr>
      <vt:lpstr>Slide 9</vt:lpstr>
      <vt:lpstr>Slide 10</vt:lpstr>
      <vt:lpstr>Famous Traditional Indian Musicians:</vt:lpstr>
      <vt:lpstr>Ustad Ali Akbar Khan</vt:lpstr>
      <vt:lpstr>Ravi Shankar</vt:lpstr>
      <vt:lpstr>Ravi Shankar</vt:lpstr>
      <vt:lpstr>Modern day Indian Music</vt:lpstr>
      <vt:lpstr>Indi Pop</vt:lpstr>
      <vt:lpstr>Culture</vt:lpstr>
      <vt:lpstr>Citations</vt:lpstr>
      <vt:lpstr>Just Like Music, the dress or fashion also reflects Culture and religion in India.</vt:lpstr>
      <vt:lpstr>Different Groups:</vt:lpstr>
      <vt:lpstr>Jain Dress Code.</vt:lpstr>
      <vt:lpstr>The Religion Behind the Dress:</vt:lpstr>
      <vt:lpstr>Slide 23</vt:lpstr>
      <vt:lpstr>Hinduism Dress Code: Women</vt:lpstr>
      <vt:lpstr>Hinduism Dress Code: Men</vt:lpstr>
      <vt:lpstr>Religion Behind the Dress:</vt:lpstr>
      <vt:lpstr>Slide 27</vt:lpstr>
      <vt:lpstr>Sikhism: Men and Women</vt:lpstr>
      <vt:lpstr>Religion Behind their Dress:</vt:lpstr>
      <vt:lpstr>Slide 30</vt:lpstr>
      <vt:lpstr>Buddhism’s Dress Code:</vt:lpstr>
      <vt:lpstr>Religion Behind the Dress:</vt:lpstr>
      <vt:lpstr>Slide 33</vt:lpstr>
      <vt:lpstr>Islamic Dress Code:</vt:lpstr>
      <vt:lpstr>Religion Behind the Dress:</vt:lpstr>
      <vt:lpstr>Slide 36</vt:lpstr>
      <vt:lpstr>Citations:</vt:lpstr>
      <vt:lpstr>More Citations:</vt:lpstr>
      <vt:lpstr>Even More Citations:</vt:lpstr>
    </vt:vector>
  </TitlesOfParts>
  <Company>York Country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History of Indian Music</dc:title>
  <dc:creator>user</dc:creator>
  <cp:lastModifiedBy>user</cp:lastModifiedBy>
  <cp:revision>32</cp:revision>
  <dcterms:created xsi:type="dcterms:W3CDTF">2010-02-17T15:35:04Z</dcterms:created>
  <dcterms:modified xsi:type="dcterms:W3CDTF">2010-03-08T15:05:40Z</dcterms:modified>
</cp:coreProperties>
</file>